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5"/>
  </p:notesMasterIdLst>
  <p:sldIdLst>
    <p:sldId id="291" r:id="rId2"/>
    <p:sldId id="259" r:id="rId3"/>
    <p:sldId id="288" r:id="rId4"/>
    <p:sldId id="260" r:id="rId5"/>
    <p:sldId id="275" r:id="rId6"/>
    <p:sldId id="276" r:id="rId7"/>
    <p:sldId id="281" r:id="rId8"/>
    <p:sldId id="286" r:id="rId9"/>
    <p:sldId id="279" r:id="rId10"/>
    <p:sldId id="268" r:id="rId11"/>
    <p:sldId id="269" r:id="rId12"/>
    <p:sldId id="287" r:id="rId13"/>
    <p:sldId id="290" r:id="rId14"/>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FF6600"/>
    <a:srgbClr val="3333FF"/>
    <a:srgbClr val="660033"/>
    <a:srgbClr val="FF0000"/>
    <a:srgbClr val="FF0066"/>
    <a:srgbClr val="FFFF66"/>
    <a:srgbClr val="00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244" autoAdjust="0"/>
    <p:restoredTop sz="94660"/>
  </p:normalViewPr>
  <p:slideViewPr>
    <p:cSldViewPr>
      <p:cViewPr>
        <p:scale>
          <a:sx n="75" d="100"/>
          <a:sy n="75" d="100"/>
        </p:scale>
        <p:origin x="-1290"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CE1BC148-8614-4175-81D7-2F817130D2E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F5F263-5933-4277-BB2A-6633BBBD54AF}" type="slidenum">
              <a:rPr lang="en-US"/>
              <a:pPr/>
              <a:t>2</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742713-C02C-4896-988C-95BAC398611E}" type="slidenum">
              <a:rPr lang="en-US"/>
              <a:pPr/>
              <a:t>4</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EEE68B-8E62-421B-832C-EBDC2D457BAB}" type="slidenum">
              <a:rPr lang="en-US"/>
              <a:pPr/>
              <a:t>5</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C81A0E-B822-473E-8999-64FD528086A8}" type="slidenum">
              <a:rPr lang="en-US"/>
              <a:pPr/>
              <a:t>7</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29C1B8-5B82-4F8D-BA72-225B76F1BAEC}" type="slidenum">
              <a:rPr lang="en-US"/>
              <a:pPr/>
              <a:t>9</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743F7C-0744-4FDF-BC94-BAFC28CA1943}" type="slidenum">
              <a:rPr lang="en-US"/>
              <a:pPr/>
              <a:t>10</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F4BF7D-AAB9-49C3-9DFE-2815073E2297}" type="slidenum">
              <a:rPr lang="en-US"/>
              <a:pPr/>
              <a:t>11</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E45DFC-E433-48AC-B6A9-EEC0ACE6639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10FB3D-8559-408E-AFDF-BE99486DF45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1381EC-EF18-470A-8DF1-AFCFBE6AFB0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F4DEBA0B-2938-437B-BE28-073B07FC4C1B}"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C24AEBBC-60D7-45AB-8532-413B87EFD84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113662-FE52-4519-8D03-FC3E087D425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90CE24-AB12-492E-A829-A9AAEA9E227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ABD339-6039-4B44-BD56-729373EBD7A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BE6FE76-4475-4D1E-B1F9-E70DC4DD828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329B590-9375-478E-B9F0-05FE5F3F7E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3D1743C-83A3-4FA6-A5D9-8829C903597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E01187-99B5-42A0-BB0C-76E62EE2F25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00A645A-8949-4D86-86A5-378FFB4FED7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99FF"/>
            </a:gs>
            <a:gs pos="50000">
              <a:schemeClr val="bg1"/>
            </a:gs>
            <a:gs pos="100000">
              <a:srgbClr val="0099FF"/>
            </a:gs>
          </a:gsLst>
          <a:lin ang="5400000" scaled="1"/>
        </a:gra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680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7680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768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380CD0A-1739-4D61-9316-7CF26DC3EC0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304800" y="1981200"/>
            <a:ext cx="8534400" cy="2769989"/>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Tập</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làm</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endPar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TUẦN</a:t>
            </a:r>
            <a:r>
              <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5</a:t>
            </a:r>
            <a:endPar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2900" b="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Đoạn</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trong</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kể</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chuyện</a:t>
            </a:r>
            <a:endPar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29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29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29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p:cNvSpPr>
          <p:nvPr/>
        </p:nvSpPr>
        <p:spPr bwMode="auto">
          <a:xfrm>
            <a:off x="0" y="685800"/>
            <a:ext cx="6477000" cy="3124200"/>
          </a:xfrm>
          <a:prstGeom prst="rect">
            <a:avLst/>
          </a:prstGeom>
          <a:noFill/>
          <a:ln w="9525">
            <a:noFill/>
            <a:miter lim="800000"/>
            <a:headEnd/>
            <a:tailEnd/>
          </a:ln>
        </p:spPr>
        <p:txBody>
          <a:bodyPr/>
          <a:lstStyle/>
          <a:p>
            <a:pPr algn="just">
              <a:spcBef>
                <a:spcPct val="20000"/>
              </a:spcBef>
            </a:pPr>
            <a:r>
              <a:rPr lang="en-US" sz="2000" b="1">
                <a:solidFill>
                  <a:srgbClr val="00004D"/>
                </a:solidFill>
              </a:rPr>
              <a:t>    </a:t>
            </a:r>
            <a:r>
              <a:rPr lang="en-US" sz="2000" b="1">
                <a:solidFill>
                  <a:srgbClr val="FF0000"/>
                </a:solidFill>
                <a:latin typeface="Times New Roman" pitchFamily="18" charset="0"/>
              </a:rPr>
              <a:t>a) Ngày xưa, ở làng kia, có hai mẹ con cô bé sống trong một túp lều. Họ phải làm lụng vất vả quanh năm mới đủ ăn.</a:t>
            </a:r>
          </a:p>
          <a:p>
            <a:pPr algn="just">
              <a:spcBef>
                <a:spcPct val="20000"/>
              </a:spcBef>
            </a:pPr>
            <a:r>
              <a:rPr lang="en-US" sz="2000" b="1">
                <a:latin typeface="Times New Roman" pitchFamily="18" charset="0"/>
              </a:rPr>
              <a:t>    </a:t>
            </a:r>
            <a:r>
              <a:rPr lang="en-US" sz="2000" b="1">
                <a:solidFill>
                  <a:srgbClr val="3333FF"/>
                </a:solidFill>
                <a:latin typeface="Times New Roman" pitchFamily="18" charset="0"/>
              </a:rPr>
              <a:t>b) Một hôm, người mẹ không may bị bệnh nặng. Cô bé ngày đêm chăm sóc mẹ, nhưng bệnh mẹ mỗi ngày một nặng thêm. Có người mách:</a:t>
            </a:r>
          </a:p>
          <a:p>
            <a:pPr algn="just">
              <a:spcBef>
                <a:spcPct val="20000"/>
              </a:spcBef>
            </a:pPr>
            <a:r>
              <a:rPr lang="en-US" sz="2000" b="1">
                <a:solidFill>
                  <a:srgbClr val="3333FF"/>
                </a:solidFill>
                <a:latin typeface="Times New Roman" pitchFamily="18" charset="0"/>
              </a:rPr>
              <a:t>   -Ở vùng bên có ông thầy thuốc giỏi chữa được bệnh này.</a:t>
            </a:r>
          </a:p>
          <a:p>
            <a:pPr algn="just">
              <a:spcBef>
                <a:spcPct val="20000"/>
              </a:spcBef>
            </a:pPr>
            <a:r>
              <a:rPr lang="en-US" sz="2000" b="1">
                <a:solidFill>
                  <a:srgbClr val="3333FF"/>
                </a:solidFill>
                <a:latin typeface="Times New Roman" pitchFamily="18" charset="0"/>
              </a:rPr>
              <a:t>   Cô bé nhờ bà con hàng xóm trông nom mẹ, ngay hôm ấy lên đường.</a:t>
            </a:r>
          </a:p>
        </p:txBody>
      </p:sp>
      <p:pic>
        <p:nvPicPr>
          <p:cNvPr id="9" name="Content Placeholder 8"/>
          <p:cNvPicPr>
            <a:picLocks noChangeAspect="1" noChangeArrowheads="1"/>
          </p:cNvPicPr>
          <p:nvPr/>
        </p:nvPicPr>
        <p:blipFill>
          <a:blip r:embed="rId3"/>
          <a:srcRect/>
          <a:stretch>
            <a:fillRect/>
          </a:stretch>
        </p:blipFill>
        <p:spPr bwMode="auto">
          <a:xfrm>
            <a:off x="6553200" y="1019175"/>
            <a:ext cx="2590800" cy="3200400"/>
          </a:xfrm>
          <a:prstGeom prst="rect">
            <a:avLst/>
          </a:prstGeom>
          <a:noFill/>
          <a:ln w="9525">
            <a:solidFill>
              <a:schemeClr val="tx1"/>
            </a:solidFill>
            <a:miter lim="800000"/>
            <a:headEnd/>
            <a:tailEnd/>
          </a:ln>
        </p:spPr>
      </p:pic>
      <p:sp>
        <p:nvSpPr>
          <p:cNvPr id="2" name="Text Placeholder 4"/>
          <p:cNvSpPr>
            <a:spLocks/>
          </p:cNvSpPr>
          <p:nvPr/>
        </p:nvSpPr>
        <p:spPr bwMode="auto">
          <a:xfrm>
            <a:off x="0" y="4038600"/>
            <a:ext cx="6477000" cy="2667000"/>
          </a:xfrm>
          <a:prstGeom prst="rect">
            <a:avLst/>
          </a:prstGeom>
          <a:noFill/>
          <a:ln w="9525">
            <a:noFill/>
            <a:miter lim="800000"/>
            <a:headEnd/>
            <a:tailEnd/>
          </a:ln>
        </p:spPr>
        <p:txBody>
          <a:bodyPr/>
          <a:lstStyle/>
          <a:p>
            <a:pPr algn="just">
              <a:spcBef>
                <a:spcPct val="20000"/>
              </a:spcBef>
            </a:pPr>
            <a:r>
              <a:rPr lang="en-US" sz="2000" b="1">
                <a:effectLst>
                  <a:outerShdw blurRad="38100" dist="38100" dir="2700000" algn="tl">
                    <a:srgbClr val="C0C0C0"/>
                  </a:outerShdw>
                </a:effectLst>
              </a:rPr>
              <a:t>   </a:t>
            </a:r>
            <a:r>
              <a:rPr lang="en-US" sz="2000" b="1">
                <a:latin typeface="Times New Roman" pitchFamily="18" charset="0"/>
              </a:rPr>
              <a:t>c) Vừa đi, cô bé hiếu thảo vừa lo mấy đồng bạc không đủ trả tiền thuốc cho mẹ. Bỗng cô thấy bên đường có vật gì như chiếc tai nải ai bỏ quên.</a:t>
            </a:r>
          </a:p>
          <a:p>
            <a:pPr algn="just">
              <a:spcBef>
                <a:spcPct val="20000"/>
              </a:spcBef>
            </a:pPr>
            <a:r>
              <a:rPr lang="en-US" sz="2000" b="1">
                <a:latin typeface="Times New Roman" pitchFamily="18" charset="0"/>
              </a:rPr>
              <a:t>………………</a:t>
            </a:r>
          </a:p>
          <a:p>
            <a:pPr algn="just">
              <a:spcBef>
                <a:spcPct val="20000"/>
              </a:spcBef>
            </a:pPr>
            <a:r>
              <a:rPr lang="en-US" sz="2000" b="1">
                <a:latin typeface="Times New Roman" pitchFamily="18" charset="0"/>
              </a:rPr>
              <a:t>   Bà lão cười hiền hậu:</a:t>
            </a:r>
          </a:p>
          <a:p>
            <a:pPr algn="just">
              <a:spcBef>
                <a:spcPct val="20000"/>
              </a:spcBef>
            </a:pPr>
            <a:r>
              <a:rPr lang="en-US" sz="2000" b="1">
                <a:latin typeface="Times New Roman" pitchFamily="18" charset="0"/>
              </a:rPr>
              <a:t>   - Khen cho con đã hiếu thảo lại thật thà. Ta chính là tiên thử lòng con đấy thôi.  Con thật đáng được giúp đỡ. Hãy đưa ta về nhà chữa bệnh cho mẹ</a:t>
            </a:r>
            <a:r>
              <a:rPr lang="en-US" sz="2000" b="1"/>
              <a:t> con. </a:t>
            </a:r>
          </a:p>
        </p:txBody>
      </p:sp>
      <p:pic>
        <p:nvPicPr>
          <p:cNvPr id="10" name="Picture 2"/>
          <p:cNvPicPr>
            <a:picLocks noChangeAspect="1" noChangeArrowheads="1"/>
          </p:cNvPicPr>
          <p:nvPr/>
        </p:nvPicPr>
        <p:blipFill>
          <a:blip r:embed="rId4"/>
          <a:srcRect/>
          <a:stretch>
            <a:fillRect/>
          </a:stretch>
        </p:blipFill>
        <p:spPr bwMode="auto">
          <a:xfrm>
            <a:off x="6553200" y="4038600"/>
            <a:ext cx="2590800" cy="2743200"/>
          </a:xfrm>
          <a:prstGeom prst="rect">
            <a:avLst/>
          </a:prstGeom>
          <a:noFill/>
          <a:ln w="9525">
            <a:solidFill>
              <a:schemeClr val="tx1"/>
            </a:solidFill>
            <a:miter lim="800000"/>
            <a:headEnd/>
            <a:tailEnd/>
          </a:ln>
        </p:spPr>
      </p:pic>
    </p:spTree>
  </p:cSld>
  <p:clrMapOvr>
    <a:masterClrMapping/>
  </p:clrMapOvr>
  <p:transition spd="med">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p:cNvSpPr>
          <p:nvPr/>
        </p:nvSpPr>
        <p:spPr bwMode="auto">
          <a:xfrm>
            <a:off x="304800" y="2819400"/>
            <a:ext cx="5562600" cy="3505200"/>
          </a:xfrm>
          <a:prstGeom prst="rect">
            <a:avLst/>
          </a:prstGeom>
          <a:noFill/>
          <a:ln w="9525">
            <a:noFill/>
            <a:miter lim="800000"/>
            <a:headEnd/>
            <a:tailEnd/>
          </a:ln>
        </p:spPr>
        <p:txBody>
          <a:bodyPr/>
          <a:lstStyle/>
          <a:p>
            <a:pPr algn="just">
              <a:spcBef>
                <a:spcPct val="20000"/>
              </a:spcBef>
            </a:pPr>
            <a:r>
              <a:rPr lang="en-US" sz="2000" b="1">
                <a:effectLst>
                  <a:outerShdw blurRad="38100" dist="38100" dir="2700000" algn="tl">
                    <a:srgbClr val="C0C0C0"/>
                  </a:outerShdw>
                </a:effectLst>
              </a:rPr>
              <a:t>   </a:t>
            </a:r>
            <a:r>
              <a:rPr lang="en-US" sz="2000" b="1">
                <a:solidFill>
                  <a:srgbClr val="00004D"/>
                </a:solidFill>
              </a:rPr>
              <a:t>c) Vừa đi, cô b</a:t>
            </a:r>
            <a:r>
              <a:rPr lang="en-US" sz="2000" b="1">
                <a:solidFill>
                  <a:srgbClr val="00004D"/>
                </a:solidFill>
                <a:latin typeface="Times New Roman"/>
              </a:rPr>
              <a:t>é</a:t>
            </a:r>
            <a:r>
              <a:rPr lang="en-US" sz="2000" b="1">
                <a:solidFill>
                  <a:srgbClr val="00004D"/>
                </a:solidFill>
              </a:rPr>
              <a:t> hiếu thảo vừa lo mấy đồng bạc không đủ trả tiền thuốc cho mẹ. Bỗng cô thấy bên đường c</a:t>
            </a:r>
            <a:r>
              <a:rPr lang="en-US" sz="2000" b="1">
                <a:solidFill>
                  <a:srgbClr val="00004D"/>
                </a:solidFill>
                <a:latin typeface="Times New Roman"/>
              </a:rPr>
              <a:t>ó</a:t>
            </a:r>
            <a:r>
              <a:rPr lang="en-US" sz="2000" b="1">
                <a:solidFill>
                  <a:srgbClr val="00004D"/>
                </a:solidFill>
              </a:rPr>
              <a:t> vật g</a:t>
            </a:r>
            <a:r>
              <a:rPr lang="en-US" sz="2000" b="1">
                <a:solidFill>
                  <a:srgbClr val="00004D"/>
                </a:solidFill>
                <a:latin typeface="Times New Roman"/>
              </a:rPr>
              <a:t>ì</a:t>
            </a:r>
            <a:r>
              <a:rPr lang="en-US" sz="2000" b="1">
                <a:solidFill>
                  <a:srgbClr val="00004D"/>
                </a:solidFill>
              </a:rPr>
              <a:t> như chiếc tai nải ai bỏ quên.</a:t>
            </a:r>
          </a:p>
          <a:p>
            <a:pPr algn="just">
              <a:spcBef>
                <a:spcPct val="20000"/>
              </a:spcBef>
            </a:pPr>
            <a:r>
              <a:rPr lang="en-US" sz="2000" b="1">
                <a:solidFill>
                  <a:srgbClr val="00004D"/>
                </a:solidFill>
                <a:latin typeface="Times New Roman"/>
              </a:rPr>
              <a:t>……………………………………………………</a:t>
            </a:r>
            <a:r>
              <a:rPr lang="en-US" sz="2000" b="1">
                <a:solidFill>
                  <a:srgbClr val="00004D"/>
                </a:solidFill>
              </a:rPr>
              <a:t>..</a:t>
            </a:r>
          </a:p>
          <a:p>
            <a:pPr algn="just">
              <a:spcBef>
                <a:spcPct val="20000"/>
              </a:spcBef>
            </a:pPr>
            <a:r>
              <a:rPr lang="en-US" sz="2000" b="1">
                <a:solidFill>
                  <a:srgbClr val="00004D"/>
                </a:solidFill>
                <a:latin typeface="Times New Roman"/>
              </a:rPr>
              <a:t>……………………………………………………</a:t>
            </a:r>
            <a:r>
              <a:rPr lang="en-US" sz="2000" b="1">
                <a:solidFill>
                  <a:srgbClr val="00004D"/>
                </a:solidFill>
              </a:rPr>
              <a:t>..</a:t>
            </a:r>
          </a:p>
          <a:p>
            <a:pPr algn="just">
              <a:spcBef>
                <a:spcPct val="20000"/>
              </a:spcBef>
            </a:pPr>
            <a:r>
              <a:rPr lang="en-US" sz="2000" b="1">
                <a:solidFill>
                  <a:srgbClr val="00004D"/>
                </a:solidFill>
              </a:rPr>
              <a:t>   B</a:t>
            </a:r>
            <a:r>
              <a:rPr lang="en-US" sz="2000" b="1">
                <a:solidFill>
                  <a:srgbClr val="00004D"/>
                </a:solidFill>
                <a:latin typeface="Times New Roman"/>
              </a:rPr>
              <a:t>à</a:t>
            </a:r>
            <a:r>
              <a:rPr lang="en-US" sz="2000" b="1">
                <a:solidFill>
                  <a:srgbClr val="00004D"/>
                </a:solidFill>
              </a:rPr>
              <a:t> lão cười hiền hậu:</a:t>
            </a:r>
            <a:endParaRPr lang="en-US" sz="2000" b="1">
              <a:solidFill>
                <a:srgbClr val="FF0066"/>
              </a:solidFill>
            </a:endParaRPr>
          </a:p>
          <a:p>
            <a:pPr algn="just">
              <a:spcBef>
                <a:spcPct val="20000"/>
              </a:spcBef>
            </a:pPr>
            <a:r>
              <a:rPr lang="en-US" sz="2000" b="1">
                <a:solidFill>
                  <a:srgbClr val="00004D"/>
                </a:solidFill>
              </a:rPr>
              <a:t>   - Khen cho con đã hiếu thảo lại thật th</a:t>
            </a:r>
            <a:r>
              <a:rPr lang="en-US" sz="2000" b="1">
                <a:solidFill>
                  <a:srgbClr val="00004D"/>
                </a:solidFill>
                <a:latin typeface="Times New Roman"/>
              </a:rPr>
              <a:t>à</a:t>
            </a:r>
            <a:r>
              <a:rPr lang="en-US" sz="2000" b="1">
                <a:solidFill>
                  <a:srgbClr val="00004D"/>
                </a:solidFill>
              </a:rPr>
              <a:t>. Ta ch</a:t>
            </a:r>
            <a:r>
              <a:rPr lang="en-US" sz="2000" b="1">
                <a:solidFill>
                  <a:srgbClr val="00004D"/>
                </a:solidFill>
                <a:latin typeface="Times New Roman"/>
              </a:rPr>
              <a:t>í</a:t>
            </a:r>
            <a:r>
              <a:rPr lang="en-US" sz="2000" b="1">
                <a:solidFill>
                  <a:srgbClr val="00004D"/>
                </a:solidFill>
              </a:rPr>
              <a:t>nh l</a:t>
            </a:r>
            <a:r>
              <a:rPr lang="en-US" sz="2000" b="1">
                <a:solidFill>
                  <a:srgbClr val="00004D"/>
                </a:solidFill>
                <a:latin typeface="Times New Roman"/>
              </a:rPr>
              <a:t>à</a:t>
            </a:r>
            <a:r>
              <a:rPr lang="en-US" sz="2000" b="1">
                <a:solidFill>
                  <a:srgbClr val="00004D"/>
                </a:solidFill>
              </a:rPr>
              <a:t> tiên thử lòng con đấy thôi.  Con thật đ</a:t>
            </a:r>
            <a:r>
              <a:rPr lang="en-US" sz="2000" b="1">
                <a:solidFill>
                  <a:srgbClr val="00004D"/>
                </a:solidFill>
                <a:latin typeface="Times New Roman"/>
              </a:rPr>
              <a:t>á</a:t>
            </a:r>
            <a:r>
              <a:rPr lang="en-US" sz="2000" b="1">
                <a:solidFill>
                  <a:srgbClr val="00004D"/>
                </a:solidFill>
              </a:rPr>
              <a:t>ng được gi</a:t>
            </a:r>
            <a:r>
              <a:rPr lang="en-US" sz="2000" b="1">
                <a:solidFill>
                  <a:srgbClr val="00004D"/>
                </a:solidFill>
                <a:latin typeface="Times New Roman"/>
              </a:rPr>
              <a:t>ú</a:t>
            </a:r>
            <a:r>
              <a:rPr lang="en-US" sz="2000" b="1">
                <a:solidFill>
                  <a:srgbClr val="00004D"/>
                </a:solidFill>
              </a:rPr>
              <a:t>p đỡ. Hãy đưa ta về nh</a:t>
            </a:r>
            <a:r>
              <a:rPr lang="en-US" sz="2000" b="1">
                <a:solidFill>
                  <a:srgbClr val="00004D"/>
                </a:solidFill>
                <a:latin typeface="Times New Roman"/>
              </a:rPr>
              <a:t>à</a:t>
            </a:r>
            <a:r>
              <a:rPr lang="en-US" sz="2000" b="1">
                <a:solidFill>
                  <a:srgbClr val="00004D"/>
                </a:solidFill>
              </a:rPr>
              <a:t> chữa bệnh cho mẹ con. </a:t>
            </a:r>
          </a:p>
        </p:txBody>
      </p:sp>
      <p:pic>
        <p:nvPicPr>
          <p:cNvPr id="10" name="Picture 2"/>
          <p:cNvPicPr>
            <a:picLocks noChangeAspect="1" noChangeArrowheads="1"/>
          </p:cNvPicPr>
          <p:nvPr/>
        </p:nvPicPr>
        <p:blipFill>
          <a:blip r:embed="rId3"/>
          <a:srcRect/>
          <a:stretch>
            <a:fillRect/>
          </a:stretch>
        </p:blipFill>
        <p:spPr bwMode="auto">
          <a:xfrm>
            <a:off x="6248400" y="2743200"/>
            <a:ext cx="2743200" cy="4038600"/>
          </a:xfrm>
          <a:prstGeom prst="rect">
            <a:avLst/>
          </a:prstGeom>
          <a:noFill/>
          <a:ln w="9525">
            <a:solidFill>
              <a:schemeClr val="tx1"/>
            </a:solidFill>
            <a:miter lim="800000"/>
            <a:headEnd/>
            <a:tailEnd/>
          </a:ln>
        </p:spPr>
      </p:pic>
      <p:sp>
        <p:nvSpPr>
          <p:cNvPr id="26633" name="Rectangle 9"/>
          <p:cNvSpPr>
            <a:spLocks noChangeArrowheads="1"/>
          </p:cNvSpPr>
          <p:nvPr/>
        </p:nvSpPr>
        <p:spPr bwMode="auto">
          <a:xfrm>
            <a:off x="152400" y="1444625"/>
            <a:ext cx="8991600" cy="579438"/>
          </a:xfrm>
          <a:prstGeom prst="rect">
            <a:avLst/>
          </a:prstGeom>
          <a:noFill/>
          <a:ln w="9525">
            <a:noFill/>
            <a:miter lim="800000"/>
            <a:headEnd/>
            <a:tailEnd/>
          </a:ln>
          <a:effectLst/>
        </p:spPr>
        <p:txBody>
          <a:bodyPr>
            <a:spAutoFit/>
          </a:bodyPr>
          <a:lstStyle/>
          <a:p>
            <a:r>
              <a:rPr lang="en-US" sz="3200" b="1">
                <a:latin typeface="Times New Roman" pitchFamily="18" charset="0"/>
              </a:rPr>
              <a:t>Hãy viết tiếp vào phần còn thiếu.</a:t>
            </a:r>
          </a:p>
        </p:txBody>
      </p:sp>
    </p:spTree>
  </p:cSld>
  <p:clrMapOvr>
    <a:masterClrMapping/>
  </p:clrMapOvr>
  <p:transition spd="med">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228600" y="914400"/>
            <a:ext cx="8305800" cy="5410200"/>
          </a:xfrm>
        </p:spPr>
        <p:txBody>
          <a:bodyPr/>
          <a:lstStyle/>
          <a:p>
            <a:pPr algn="just">
              <a:buFontTx/>
              <a:buNone/>
            </a:pPr>
            <a:r>
              <a:rPr lang="en-US" sz="2000" b="1">
                <a:solidFill>
                  <a:srgbClr val="00004D"/>
                </a:solidFill>
              </a:rPr>
              <a:t>c) 		</a:t>
            </a:r>
            <a:r>
              <a:rPr lang="en-US" sz="2000" b="1">
                <a:solidFill>
                  <a:srgbClr val="00004D"/>
                </a:solidFill>
                <a:latin typeface="Times New Roman" pitchFamily="18" charset="0"/>
              </a:rPr>
              <a:t>Vừa đi, cô bé hiếu thảo vừa lo mấy đồng bạc không đủ trả tiền thuốc cho mẹ. Bỗng cô thấy bên đường có vật gì như chiếc tai nải ai bỏ quên.</a:t>
            </a:r>
          </a:p>
          <a:p>
            <a:pPr>
              <a:buFontTx/>
              <a:buNone/>
            </a:pPr>
            <a:r>
              <a:rPr lang="en-US" sz="2000" b="1">
                <a:solidFill>
                  <a:srgbClr val="FF6600"/>
                </a:solidFill>
                <a:latin typeface="Times New Roman" pitchFamily="18" charset="0"/>
              </a:rPr>
              <a:t>		</a:t>
            </a:r>
            <a:r>
              <a:rPr lang="en-US" sz="2000" b="1">
                <a:solidFill>
                  <a:srgbClr val="FF0000"/>
                </a:solidFill>
                <a:latin typeface="Times New Roman" pitchFamily="18" charset="0"/>
              </a:rPr>
              <a:t>Cô bé nhặt tay nải lên. Miệng túi không hiểu sao lại mở. Cô bé thoáng thấy bên trong những thỏi vàng lấp lánh. Ngửng lên, cô chợt thấy phía xa có bóng một bà cụ lưng còng đang đi chầm chậm.Cô bé đoán chắc đây là tay nải của bà cụ. Tội nghiệp, bà cụ mất chiếc tay nải này chắc buồn và tiếc lắm. Nghĩ vậy, cô bèn rảo bước đuổi theo bà cụ, vừa đi vừa gọi: </a:t>
            </a:r>
          </a:p>
          <a:p>
            <a:pPr>
              <a:buFontTx/>
              <a:buNone/>
            </a:pPr>
            <a:r>
              <a:rPr lang="en-US" sz="2000" b="1">
                <a:solidFill>
                  <a:srgbClr val="FF0000"/>
                </a:solidFill>
                <a:latin typeface="Times New Roman" pitchFamily="18" charset="0"/>
              </a:rPr>
              <a:t>		- Cụ ơi , cụ dừng lại đã . Cụ đánh rơi tay nải này. </a:t>
            </a:r>
          </a:p>
          <a:p>
            <a:pPr>
              <a:buFontTx/>
              <a:buNone/>
            </a:pPr>
            <a:r>
              <a:rPr lang="en-US" sz="2000" b="1">
                <a:solidFill>
                  <a:srgbClr val="FF0000"/>
                </a:solidFill>
                <a:latin typeface="Times New Roman" pitchFamily="18" charset="0"/>
              </a:rPr>
              <a:t>		Bà cụ có lẽ nặng tai nên mãi mới nghe thấy và dừng lại. Cô bé tới nơi, hổn hển nói: “Có phải cụ quên cái tay nải ở đằng kia không ạ?” </a:t>
            </a:r>
          </a:p>
          <a:p>
            <a:pPr>
              <a:buFontTx/>
              <a:buNone/>
            </a:pPr>
            <a:r>
              <a:rPr lang="en-US" sz="2000" b="1">
                <a:solidFill>
                  <a:srgbClr val="00004D"/>
                </a:solidFill>
                <a:latin typeface="Times New Roman" pitchFamily="18" charset="0"/>
              </a:rPr>
              <a:t>		Bà lão cười hiền hậu:</a:t>
            </a:r>
            <a:endParaRPr lang="en-US" sz="2000" b="1">
              <a:solidFill>
                <a:srgbClr val="FF0066"/>
              </a:solidFill>
              <a:latin typeface="Times New Roman" pitchFamily="18" charset="0"/>
            </a:endParaRPr>
          </a:p>
          <a:p>
            <a:pPr algn="just">
              <a:buFontTx/>
              <a:buNone/>
            </a:pPr>
            <a:r>
              <a:rPr lang="en-US" sz="2000" b="1">
                <a:solidFill>
                  <a:srgbClr val="00004D"/>
                </a:solidFill>
                <a:latin typeface="Times New Roman" pitchFamily="18" charset="0"/>
              </a:rPr>
              <a:t>  		 - Khen cho con đã hiếu thảo lại thật thà. Ta chính là tiên</a:t>
            </a:r>
            <a:r>
              <a:rPr lang="en-US" sz="2400" b="1">
                <a:solidFill>
                  <a:srgbClr val="00004D"/>
                </a:solidFill>
                <a:latin typeface="Times New Roman" pitchFamily="18" charset="0"/>
              </a:rPr>
              <a:t> </a:t>
            </a:r>
            <a:r>
              <a:rPr lang="en-US" sz="2000" b="1">
                <a:solidFill>
                  <a:srgbClr val="00004D"/>
                </a:solidFill>
                <a:latin typeface="Times New Roman" pitchFamily="18" charset="0"/>
              </a:rPr>
              <a:t>thử lòng con đấy thôi.  Con thật đáng được giúp đỡ. Hãy đưa ta về nhà chữa bệnh cho mẹ con. </a:t>
            </a:r>
          </a:p>
          <a:p>
            <a:pPr algn="just">
              <a:buFontTx/>
              <a:buNone/>
            </a:pPr>
            <a:r>
              <a:rPr lang="en-US" sz="2000" b="1"/>
              <a:t>.</a:t>
            </a:r>
          </a:p>
        </p:txBody>
      </p:sp>
      <p:sp>
        <p:nvSpPr>
          <p:cNvPr id="61444" name="Text Box 4"/>
          <p:cNvSpPr txBox="1">
            <a:spLocks noChangeArrowheads="1"/>
          </p:cNvSpPr>
          <p:nvPr/>
        </p:nvSpPr>
        <p:spPr bwMode="auto">
          <a:xfrm>
            <a:off x="228600" y="228600"/>
            <a:ext cx="85344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FF0000"/>
                </a:solidFill>
                <a:latin typeface="Times New Roman" pitchFamily="18" charset="0"/>
              </a:rPr>
              <a:t>Đoạn văn đã hoàn chỉnh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1444">
                                            <p:txEl>
                                              <p:pRg st="0" end="0"/>
                                            </p:txEl>
                                          </p:spTgt>
                                        </p:tgtEl>
                                        <p:attrNameLst>
                                          <p:attrName>style.visibility</p:attrName>
                                        </p:attrNameLst>
                                      </p:cBhvr>
                                      <p:to>
                                        <p:strVal val="visible"/>
                                      </p:to>
                                    </p:set>
                                    <p:animEffect transition="in" filter="slide(fromBottom)">
                                      <p:cBhvr>
                                        <p:cTn id="7" dur="500"/>
                                        <p:tgtEl>
                                          <p:spTgt spid="614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Effect transition="in" filter="strips(downLeft)">
                                      <p:cBhvr>
                                        <p:cTn id="12" dur="500"/>
                                        <p:tgtEl>
                                          <p:spTgt spid="61443">
                                            <p:txEl>
                                              <p:pRg st="0" end="0"/>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61443">
                                            <p:txEl>
                                              <p:pRg st="1" end="1"/>
                                            </p:txEl>
                                          </p:spTgt>
                                        </p:tgtEl>
                                        <p:attrNameLst>
                                          <p:attrName>style.visibility</p:attrName>
                                        </p:attrNameLst>
                                      </p:cBhvr>
                                      <p:to>
                                        <p:strVal val="visible"/>
                                      </p:to>
                                    </p:set>
                                    <p:animEffect transition="in" filter="strips(downLeft)">
                                      <p:cBhvr>
                                        <p:cTn id="15" dur="500"/>
                                        <p:tgtEl>
                                          <p:spTgt spid="61443">
                                            <p:txEl>
                                              <p:pRg st="1" end="1"/>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61443">
                                            <p:txEl>
                                              <p:pRg st="2" end="2"/>
                                            </p:txEl>
                                          </p:spTgt>
                                        </p:tgtEl>
                                        <p:attrNameLst>
                                          <p:attrName>style.visibility</p:attrName>
                                        </p:attrNameLst>
                                      </p:cBhvr>
                                      <p:to>
                                        <p:strVal val="visible"/>
                                      </p:to>
                                    </p:set>
                                    <p:animEffect transition="in" filter="strips(downLeft)">
                                      <p:cBhvr>
                                        <p:cTn id="18" dur="500"/>
                                        <p:tgtEl>
                                          <p:spTgt spid="61443">
                                            <p:txEl>
                                              <p:pRg st="2" end="2"/>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61443">
                                            <p:txEl>
                                              <p:pRg st="3" end="3"/>
                                            </p:txEl>
                                          </p:spTgt>
                                        </p:tgtEl>
                                        <p:attrNameLst>
                                          <p:attrName>style.visibility</p:attrName>
                                        </p:attrNameLst>
                                      </p:cBhvr>
                                      <p:to>
                                        <p:strVal val="visible"/>
                                      </p:to>
                                    </p:set>
                                    <p:animEffect transition="in" filter="strips(downLeft)">
                                      <p:cBhvr>
                                        <p:cTn id="21" dur="500"/>
                                        <p:tgtEl>
                                          <p:spTgt spid="61443">
                                            <p:txEl>
                                              <p:pRg st="3" end="3"/>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61443">
                                            <p:txEl>
                                              <p:pRg st="4" end="4"/>
                                            </p:txEl>
                                          </p:spTgt>
                                        </p:tgtEl>
                                        <p:attrNameLst>
                                          <p:attrName>style.visibility</p:attrName>
                                        </p:attrNameLst>
                                      </p:cBhvr>
                                      <p:to>
                                        <p:strVal val="visible"/>
                                      </p:to>
                                    </p:set>
                                    <p:animEffect transition="in" filter="strips(downLeft)">
                                      <p:cBhvr>
                                        <p:cTn id="24" dur="500"/>
                                        <p:tgtEl>
                                          <p:spTgt spid="61443">
                                            <p:txEl>
                                              <p:pRg st="4" end="4"/>
                                            </p:txEl>
                                          </p:spTgt>
                                        </p:tgtEl>
                                      </p:cBhvr>
                                    </p:animEffect>
                                  </p:childTnLst>
                                </p:cTn>
                              </p:par>
                              <p:par>
                                <p:cTn id="25" presetID="18" presetClass="entr" presetSubtype="12" fill="hold" nodeType="withEffect">
                                  <p:stCondLst>
                                    <p:cond delay="0"/>
                                  </p:stCondLst>
                                  <p:childTnLst>
                                    <p:set>
                                      <p:cBhvr>
                                        <p:cTn id="26" dur="1" fill="hold">
                                          <p:stCondLst>
                                            <p:cond delay="0"/>
                                          </p:stCondLst>
                                        </p:cTn>
                                        <p:tgtEl>
                                          <p:spTgt spid="61443">
                                            <p:txEl>
                                              <p:pRg st="5" end="5"/>
                                            </p:txEl>
                                          </p:spTgt>
                                        </p:tgtEl>
                                        <p:attrNameLst>
                                          <p:attrName>style.visibility</p:attrName>
                                        </p:attrNameLst>
                                      </p:cBhvr>
                                      <p:to>
                                        <p:strVal val="visible"/>
                                      </p:to>
                                    </p:set>
                                    <p:animEffect transition="in" filter="strips(downLeft)">
                                      <p:cBhvr>
                                        <p:cTn id="27" dur="500"/>
                                        <p:tgtEl>
                                          <p:spTgt spid="61443">
                                            <p:txEl>
                                              <p:pRg st="5" end="5"/>
                                            </p:txEl>
                                          </p:spTgt>
                                        </p:tgtEl>
                                      </p:cBhvr>
                                    </p:animEffect>
                                  </p:childTnLst>
                                </p:cTn>
                              </p:par>
                              <p:par>
                                <p:cTn id="28" presetID="18" presetClass="entr" presetSubtype="12" fill="hold" nodeType="withEffect">
                                  <p:stCondLst>
                                    <p:cond delay="0"/>
                                  </p:stCondLst>
                                  <p:childTnLst>
                                    <p:set>
                                      <p:cBhvr>
                                        <p:cTn id="29" dur="1" fill="hold">
                                          <p:stCondLst>
                                            <p:cond delay="0"/>
                                          </p:stCondLst>
                                        </p:cTn>
                                        <p:tgtEl>
                                          <p:spTgt spid="61443">
                                            <p:txEl>
                                              <p:pRg st="6" end="6"/>
                                            </p:txEl>
                                          </p:spTgt>
                                        </p:tgtEl>
                                        <p:attrNameLst>
                                          <p:attrName>style.visibility</p:attrName>
                                        </p:attrNameLst>
                                      </p:cBhvr>
                                      <p:to>
                                        <p:strVal val="visible"/>
                                      </p:to>
                                    </p:set>
                                    <p:animEffect transition="in" filter="strips(downLeft)">
                                      <p:cBhvr>
                                        <p:cTn id="30" dur="500"/>
                                        <p:tgtEl>
                                          <p:spTgt spid="614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endParaRPr lang="en-US"/>
          </a:p>
        </p:txBody>
      </p:sp>
      <p:sp>
        <p:nvSpPr>
          <p:cNvPr id="64515" name="Rectangle 3"/>
          <p:cNvSpPr>
            <a:spLocks noGrp="1" noChangeArrowheads="1"/>
          </p:cNvSpPr>
          <p:nvPr>
            <p:ph type="body" idx="1"/>
          </p:nvPr>
        </p:nvSpPr>
        <p:spPr/>
        <p:txBody>
          <a:bodyPr/>
          <a:lstStyle/>
          <a:p>
            <a:endParaRPr lang="en-US"/>
          </a:p>
        </p:txBody>
      </p:sp>
      <p:pic>
        <p:nvPicPr>
          <p:cNvPr id="64516" name="Picture 4" descr="images (2)"/>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4519" name="AutoShape 7"/>
          <p:cNvSpPr>
            <a:spLocks noChangeArrowheads="1"/>
          </p:cNvSpPr>
          <p:nvPr/>
        </p:nvSpPr>
        <p:spPr bwMode="auto">
          <a:xfrm>
            <a:off x="1752600" y="1676400"/>
            <a:ext cx="4572000" cy="2209800"/>
          </a:xfrm>
          <a:prstGeom prst="cloudCallout">
            <a:avLst>
              <a:gd name="adj1" fmla="val -31944"/>
              <a:gd name="adj2" fmla="val 134912"/>
            </a:avLst>
          </a:prstGeom>
          <a:solidFill>
            <a:srgbClr val="FFCCFF"/>
          </a:solidFill>
          <a:ln w="9525">
            <a:solidFill>
              <a:schemeClr val="tx1"/>
            </a:solidFill>
            <a:round/>
            <a:headEnd/>
            <a:tailEnd/>
          </a:ln>
          <a:effectLst/>
        </p:spPr>
        <p:txBody>
          <a:bodyPr/>
          <a:lstStyle/>
          <a:p>
            <a:pPr algn="ctr"/>
            <a:r>
              <a:rPr lang="en-US" sz="2000" b="1">
                <a:latin typeface="Times New Roman" pitchFamily="18" charset="0"/>
              </a:rPr>
              <a:t>KÍNH CHÚC SỨC KHỎE CÁC THẦY CÔ GIÁO</a:t>
            </a:r>
          </a:p>
          <a:p>
            <a:pPr algn="ctr"/>
            <a:r>
              <a:rPr lang="en-US" sz="2000" b="1">
                <a:latin typeface="Times New Roman" pitchFamily="18" charset="0"/>
              </a:rPr>
              <a:t>CHÚC CÁC BẠN CHĂM NGOAN HỌC GiỎI !</a:t>
            </a:r>
          </a:p>
        </p:txBody>
      </p:sp>
      <p:pic>
        <p:nvPicPr>
          <p:cNvPr id="64520" name="Picture 8" descr="4b986cff_594774e5_002s053jxfz"/>
          <p:cNvPicPr>
            <a:picLocks noChangeAspect="1" noChangeArrowheads="1" noCrop="1"/>
          </p:cNvPicPr>
          <p:nvPr/>
        </p:nvPicPr>
        <p:blipFill>
          <a:blip r:embed="rId3"/>
          <a:srcRect/>
          <a:stretch>
            <a:fillRect/>
          </a:stretch>
        </p:blipFill>
        <p:spPr bwMode="auto">
          <a:xfrm>
            <a:off x="7477125" y="0"/>
            <a:ext cx="1666875" cy="21240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99FF"/>
            </a:gs>
            <a:gs pos="50000">
              <a:schemeClr val="bg1"/>
            </a:gs>
            <a:gs pos="100000">
              <a:srgbClr val="0099FF"/>
            </a:gs>
          </a:gsLst>
          <a:lin ang="5400000" scaled="1"/>
        </a:gradFill>
        <a:effectLst/>
      </p:bgPr>
    </p:bg>
    <p:spTree>
      <p:nvGrpSpPr>
        <p:cNvPr id="1" name=""/>
        <p:cNvGrpSpPr/>
        <p:nvPr/>
      </p:nvGrpSpPr>
      <p:grpSpPr>
        <a:xfrm>
          <a:off x="0" y="0"/>
          <a:ext cx="0" cy="0"/>
          <a:chOff x="0" y="0"/>
          <a:chExt cx="0" cy="0"/>
        </a:xfrm>
      </p:grpSpPr>
      <p:sp>
        <p:nvSpPr>
          <p:cNvPr id="5132" name="Text Box 12"/>
          <p:cNvSpPr txBox="1">
            <a:spLocks noChangeArrowheads="1"/>
          </p:cNvSpPr>
          <p:nvPr/>
        </p:nvSpPr>
        <p:spPr bwMode="auto">
          <a:xfrm>
            <a:off x="2209800" y="1600200"/>
            <a:ext cx="3810000" cy="669925"/>
          </a:xfrm>
          <a:prstGeom prst="rect">
            <a:avLst/>
          </a:prstGeom>
          <a:gradFill rotWithShape="1">
            <a:gsLst>
              <a:gs pos="0">
                <a:srgbClr val="FFFFCC">
                  <a:gamma/>
                  <a:shade val="86275"/>
                  <a:invGamma/>
                </a:srgbClr>
              </a:gs>
              <a:gs pos="50000">
                <a:srgbClr val="FFFFCC"/>
              </a:gs>
              <a:gs pos="100000">
                <a:srgbClr val="FFFFCC">
                  <a:gamma/>
                  <a:shade val="86275"/>
                  <a:invGamma/>
                </a:srgbClr>
              </a:gs>
            </a:gsLst>
            <a:lin ang="5400000" scaled="1"/>
          </a:gradFill>
          <a:ln w="28575">
            <a:solidFill>
              <a:srgbClr val="800000"/>
            </a:solidFill>
            <a:miter lim="800000"/>
            <a:headEnd/>
            <a:tailEnd/>
          </a:ln>
          <a:effectLst/>
        </p:spPr>
        <p:txBody>
          <a:bodyPr>
            <a:spAutoFit/>
          </a:bodyPr>
          <a:lstStyle/>
          <a:p>
            <a:pPr>
              <a:buFont typeface="Wingdings" pitchFamily="2" charset="2"/>
              <a:buNone/>
            </a:pPr>
            <a:r>
              <a:rPr lang="en-US" sz="3600" b="1">
                <a:solidFill>
                  <a:srgbClr val="FF0000"/>
                </a:solidFill>
                <a:latin typeface="Times New Roman" pitchFamily="18" charset="0"/>
                <a:sym typeface="Wingdings" pitchFamily="2" charset="2"/>
              </a:rPr>
              <a:t></a:t>
            </a:r>
            <a:r>
              <a:rPr lang="en-US" sz="3600">
                <a:solidFill>
                  <a:srgbClr val="FF0000"/>
                </a:solidFill>
                <a:latin typeface="Times New Roman" pitchFamily="18" charset="0"/>
              </a:rPr>
              <a:t> </a:t>
            </a:r>
            <a:r>
              <a:rPr lang="en-US" sz="2400">
                <a:solidFill>
                  <a:srgbClr val="FF0000"/>
                </a:solidFill>
                <a:latin typeface="Times New Roman" pitchFamily="18" charset="0"/>
              </a:rPr>
              <a:t>Thế nào là kể chuyện?</a:t>
            </a:r>
          </a:p>
        </p:txBody>
      </p:sp>
      <p:sp>
        <p:nvSpPr>
          <p:cNvPr id="5133" name="Text Box 13"/>
          <p:cNvSpPr txBox="1">
            <a:spLocks noChangeArrowheads="1"/>
          </p:cNvSpPr>
          <p:nvPr/>
        </p:nvSpPr>
        <p:spPr bwMode="auto">
          <a:xfrm>
            <a:off x="104775" y="2438400"/>
            <a:ext cx="8915400" cy="1277938"/>
          </a:xfrm>
          <a:prstGeom prst="rect">
            <a:avLst/>
          </a:prstGeom>
          <a:gradFill rotWithShape="1">
            <a:gsLst>
              <a:gs pos="0">
                <a:srgbClr val="FFFFCC">
                  <a:gamma/>
                  <a:shade val="86275"/>
                  <a:invGamma/>
                </a:srgbClr>
              </a:gs>
              <a:gs pos="50000">
                <a:srgbClr val="FFFFCC"/>
              </a:gs>
              <a:gs pos="100000">
                <a:srgbClr val="FFFFCC">
                  <a:gamma/>
                  <a:shade val="86275"/>
                  <a:invGamma/>
                </a:srgbClr>
              </a:gs>
            </a:gsLst>
            <a:lin ang="5400000" scaled="1"/>
          </a:gradFill>
          <a:ln w="28575">
            <a:solidFill>
              <a:srgbClr val="800000"/>
            </a:solidFill>
            <a:miter lim="800000"/>
            <a:headEnd/>
            <a:tailEnd/>
          </a:ln>
          <a:effectLst/>
        </p:spPr>
        <p:txBody>
          <a:bodyPr>
            <a:spAutoFit/>
          </a:bodyPr>
          <a:lstStyle/>
          <a:p>
            <a:pPr algn="just"/>
            <a:r>
              <a:rPr lang="en-US" sz="3200">
                <a:solidFill>
                  <a:srgbClr val="FF0000"/>
                </a:solidFill>
                <a:latin typeface="Times New Roman" pitchFamily="18" charset="0"/>
              </a:rPr>
              <a:t>     </a:t>
            </a:r>
            <a:r>
              <a:rPr lang="en-US" sz="2200" b="1">
                <a:solidFill>
                  <a:srgbClr val="FF0000"/>
                </a:solidFill>
                <a:latin typeface="Times New Roman" pitchFamily="18" charset="0"/>
              </a:rPr>
              <a:t>Kể chuyện là kể lại một chuỗi sự việc có đầu có cuối, liên quan đến một hay một số nhân vật. Mỗi câu chuyện cần nói lên một điều có ý nghĩa.</a:t>
            </a:r>
            <a:endParaRPr lang="en-US" sz="2200" b="1">
              <a:latin typeface="Times New Roman" pitchFamily="18" charset="0"/>
            </a:endParaRPr>
          </a:p>
        </p:txBody>
      </p:sp>
      <p:sp>
        <p:nvSpPr>
          <p:cNvPr id="5135" name="AutoShape 15"/>
          <p:cNvSpPr>
            <a:spLocks noChangeArrowheads="1"/>
          </p:cNvSpPr>
          <p:nvPr/>
        </p:nvSpPr>
        <p:spPr bwMode="auto">
          <a:xfrm>
            <a:off x="2971800" y="762000"/>
            <a:ext cx="3505200" cy="533400"/>
          </a:xfrm>
          <a:prstGeom prst="flowChartTerminator">
            <a:avLst/>
          </a:prstGeom>
          <a:gradFill rotWithShape="1">
            <a:gsLst>
              <a:gs pos="0">
                <a:srgbClr val="FFFFCC">
                  <a:gamma/>
                  <a:shade val="46275"/>
                  <a:invGamma/>
                </a:srgbClr>
              </a:gs>
              <a:gs pos="50000">
                <a:srgbClr val="FFFFCC">
                  <a:alpha val="89999"/>
                </a:srgbClr>
              </a:gs>
              <a:gs pos="100000">
                <a:srgbClr val="FFFFCC">
                  <a:gamma/>
                  <a:shade val="46275"/>
                  <a:invGamma/>
                </a:srgbClr>
              </a:gs>
            </a:gsLst>
            <a:lin ang="5400000" scaled="1"/>
          </a:gradFill>
          <a:ln w="9525">
            <a:solidFill>
              <a:srgbClr val="FF3300"/>
            </a:solidFill>
            <a:miter lim="800000"/>
            <a:headEnd/>
            <a:tailEnd/>
          </a:ln>
          <a:effectLst/>
        </p:spPr>
        <p:txBody>
          <a:bodyPr wrap="none" anchor="ctr"/>
          <a:lstStyle/>
          <a:p>
            <a:pPr algn="ctr"/>
            <a:r>
              <a:rPr lang="en-US" sz="2000" b="1">
                <a:latin typeface="Times New Roman" pitchFamily="18" charset="0"/>
              </a:rPr>
              <a:t>ÔN BÀI CŨ</a:t>
            </a:r>
          </a:p>
        </p:txBody>
      </p:sp>
      <p:sp>
        <p:nvSpPr>
          <p:cNvPr id="5138" name="Text Box 18"/>
          <p:cNvSpPr txBox="1">
            <a:spLocks noChangeArrowheads="1"/>
          </p:cNvSpPr>
          <p:nvPr/>
        </p:nvSpPr>
        <p:spPr bwMode="auto">
          <a:xfrm>
            <a:off x="2209800" y="3886200"/>
            <a:ext cx="3886200" cy="669925"/>
          </a:xfrm>
          <a:prstGeom prst="rect">
            <a:avLst/>
          </a:prstGeom>
          <a:gradFill rotWithShape="1">
            <a:gsLst>
              <a:gs pos="0">
                <a:srgbClr val="FFFFCC">
                  <a:gamma/>
                  <a:shade val="86275"/>
                  <a:invGamma/>
                </a:srgbClr>
              </a:gs>
              <a:gs pos="50000">
                <a:srgbClr val="FFFFCC"/>
              </a:gs>
              <a:gs pos="100000">
                <a:srgbClr val="FFFFCC">
                  <a:gamma/>
                  <a:shade val="86275"/>
                  <a:invGamma/>
                </a:srgbClr>
              </a:gs>
            </a:gsLst>
            <a:lin ang="5400000" scaled="1"/>
          </a:gradFill>
          <a:ln w="28575">
            <a:solidFill>
              <a:srgbClr val="660033"/>
            </a:solidFill>
            <a:miter lim="800000"/>
            <a:headEnd/>
            <a:tailEnd/>
          </a:ln>
          <a:effectLst/>
        </p:spPr>
        <p:txBody>
          <a:bodyPr>
            <a:spAutoFit/>
          </a:bodyPr>
          <a:lstStyle/>
          <a:p>
            <a:pPr>
              <a:buFont typeface="Wingdings" pitchFamily="2" charset="2"/>
              <a:buNone/>
            </a:pPr>
            <a:r>
              <a:rPr lang="en-US" sz="3600" b="1">
                <a:solidFill>
                  <a:srgbClr val="FF0000"/>
                </a:solidFill>
                <a:latin typeface="Times New Roman" pitchFamily="18" charset="0"/>
                <a:sym typeface="Wingdings" pitchFamily="2" charset="2"/>
              </a:rPr>
              <a:t></a:t>
            </a:r>
            <a:r>
              <a:rPr lang="en-US" sz="3600">
                <a:solidFill>
                  <a:srgbClr val="FF0000"/>
                </a:solidFill>
                <a:latin typeface="Times New Roman" pitchFamily="18" charset="0"/>
              </a:rPr>
              <a:t> </a:t>
            </a:r>
            <a:r>
              <a:rPr lang="en-US" sz="2400">
                <a:solidFill>
                  <a:srgbClr val="FF0000"/>
                </a:solidFill>
                <a:latin typeface="Times New Roman" pitchFamily="18" charset="0"/>
              </a:rPr>
              <a:t>Cốt truyện là gì?</a:t>
            </a:r>
          </a:p>
        </p:txBody>
      </p:sp>
      <p:sp>
        <p:nvSpPr>
          <p:cNvPr id="5139" name="Text Box 19"/>
          <p:cNvSpPr txBox="1">
            <a:spLocks noChangeArrowheads="1"/>
          </p:cNvSpPr>
          <p:nvPr/>
        </p:nvSpPr>
        <p:spPr bwMode="auto">
          <a:xfrm>
            <a:off x="76200" y="4724400"/>
            <a:ext cx="8991600" cy="942975"/>
          </a:xfrm>
          <a:prstGeom prst="rect">
            <a:avLst/>
          </a:prstGeom>
          <a:gradFill rotWithShape="1">
            <a:gsLst>
              <a:gs pos="0">
                <a:srgbClr val="FFFFCC">
                  <a:gamma/>
                  <a:shade val="86275"/>
                  <a:invGamma/>
                </a:srgbClr>
              </a:gs>
              <a:gs pos="50000">
                <a:srgbClr val="FFFFCC"/>
              </a:gs>
              <a:gs pos="100000">
                <a:srgbClr val="FFFFCC">
                  <a:gamma/>
                  <a:shade val="86275"/>
                  <a:invGamma/>
                </a:srgbClr>
              </a:gs>
            </a:gsLst>
            <a:lin ang="5400000" scaled="1"/>
          </a:gradFill>
          <a:ln w="28575">
            <a:solidFill>
              <a:srgbClr val="660033"/>
            </a:solidFill>
            <a:miter lim="800000"/>
            <a:headEnd/>
            <a:tailEnd/>
          </a:ln>
          <a:effectLst/>
        </p:spPr>
        <p:txBody>
          <a:bodyPr>
            <a:spAutoFit/>
          </a:bodyPr>
          <a:lstStyle/>
          <a:p>
            <a:pPr algn="just"/>
            <a:r>
              <a:rPr lang="en-US" sz="3200">
                <a:solidFill>
                  <a:srgbClr val="FF0000"/>
                </a:solidFill>
                <a:latin typeface="Times New Roman" pitchFamily="18" charset="0"/>
              </a:rPr>
              <a:t>     </a:t>
            </a:r>
            <a:r>
              <a:rPr lang="en-US" sz="2200" b="1">
                <a:solidFill>
                  <a:srgbClr val="FF0000"/>
                </a:solidFill>
                <a:latin typeface="Times New Roman" pitchFamily="18" charset="0"/>
              </a:rPr>
              <a:t>Cốt truyện là một chuỗi sự việc làm nòng cốt cho diễn biến của truyện.</a:t>
            </a:r>
            <a:endParaRPr lang="en-US" sz="2200" b="1">
              <a:latin typeface="Times New Roman" pitchFamily="18" charset="0"/>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35"/>
                                        </p:tgtEl>
                                        <p:attrNameLst>
                                          <p:attrName>style.visibility</p:attrName>
                                        </p:attrNameLst>
                                      </p:cBhvr>
                                      <p:to>
                                        <p:strVal val="visible"/>
                                      </p:to>
                                    </p:set>
                                    <p:animEffect transition="in" filter="box(in)">
                                      <p:cBhvr>
                                        <p:cTn id="7" dur="500"/>
                                        <p:tgtEl>
                                          <p:spTgt spid="513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32"/>
                                        </p:tgtEl>
                                        <p:attrNameLst>
                                          <p:attrName>style.visibility</p:attrName>
                                        </p:attrNameLst>
                                      </p:cBhvr>
                                      <p:to>
                                        <p:strVal val="visible"/>
                                      </p:to>
                                    </p:set>
                                    <p:animEffect transition="in" filter="blinds(horizontal)">
                                      <p:cBhvr>
                                        <p:cTn id="12" dur="500"/>
                                        <p:tgtEl>
                                          <p:spTgt spid="513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133"/>
                                        </p:tgtEl>
                                        <p:attrNameLst>
                                          <p:attrName>style.visibility</p:attrName>
                                        </p:attrNameLst>
                                      </p:cBhvr>
                                      <p:to>
                                        <p:strVal val="visible"/>
                                      </p:to>
                                    </p:set>
                                    <p:animEffect transition="in" filter="diamond(in)">
                                      <p:cBhvr>
                                        <p:cTn id="17" dur="2000"/>
                                        <p:tgtEl>
                                          <p:spTgt spid="513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138"/>
                                        </p:tgtEl>
                                        <p:attrNameLst>
                                          <p:attrName>style.visibility</p:attrName>
                                        </p:attrNameLst>
                                      </p:cBhvr>
                                      <p:to>
                                        <p:strVal val="visible"/>
                                      </p:to>
                                    </p:set>
                                    <p:animEffect transition="in" filter="box(in)">
                                      <p:cBhvr>
                                        <p:cTn id="22" dur="500"/>
                                        <p:tgtEl>
                                          <p:spTgt spid="5138"/>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139"/>
                                        </p:tgtEl>
                                        <p:attrNameLst>
                                          <p:attrName>style.visibility</p:attrName>
                                        </p:attrNameLst>
                                      </p:cBhvr>
                                      <p:to>
                                        <p:strVal val="visible"/>
                                      </p:to>
                                    </p:set>
                                    <p:animEffect transition="in" filter="diamond(in)">
                                      <p:cBhvr>
                                        <p:cTn id="27" dur="2000"/>
                                        <p:tgtEl>
                                          <p:spTgt spid="5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2" grpId="0" animBg="1"/>
      <p:bldP spid="5133" grpId="0" animBg="1"/>
      <p:bldP spid="5135" grpId="0" animBg="1"/>
      <p:bldP spid="5138" grpId="0" animBg="1"/>
      <p:bldP spid="513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8" name="Picture 4" descr="images"/>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2469" name="Text Box 5"/>
          <p:cNvSpPr txBox="1">
            <a:spLocks noChangeArrowheads="1"/>
          </p:cNvSpPr>
          <p:nvPr/>
        </p:nvSpPr>
        <p:spPr bwMode="auto">
          <a:xfrm>
            <a:off x="1752600" y="1219200"/>
            <a:ext cx="5715000" cy="366713"/>
          </a:xfrm>
          <a:prstGeom prst="rect">
            <a:avLst/>
          </a:prstGeom>
          <a:noFill/>
          <a:ln w="9525">
            <a:noFill/>
            <a:miter lim="800000"/>
            <a:headEnd/>
            <a:tailEnd/>
          </a:ln>
          <a:effectLst/>
        </p:spPr>
        <p:txBody>
          <a:bodyPr>
            <a:spAutoFit/>
          </a:bodyPr>
          <a:lstStyle/>
          <a:p>
            <a:pPr algn="ctr">
              <a:spcBef>
                <a:spcPct val="50000"/>
              </a:spcBef>
            </a:pPr>
            <a:endParaRPr lang="en-US">
              <a:latin typeface="Times New Roman" pitchFamily="18" charset="0"/>
            </a:endParaRPr>
          </a:p>
        </p:txBody>
      </p:sp>
      <p:sp>
        <p:nvSpPr>
          <p:cNvPr id="62470" name="Text Box 6"/>
          <p:cNvSpPr txBox="1">
            <a:spLocks noChangeArrowheads="1"/>
          </p:cNvSpPr>
          <p:nvPr/>
        </p:nvSpPr>
        <p:spPr bwMode="auto">
          <a:xfrm>
            <a:off x="2057400" y="1600200"/>
            <a:ext cx="2819400" cy="366713"/>
          </a:xfrm>
          <a:prstGeom prst="rect">
            <a:avLst/>
          </a:prstGeom>
          <a:noFill/>
          <a:ln w="9525">
            <a:noFill/>
            <a:miter lim="800000"/>
            <a:headEnd/>
            <a:tailEnd/>
          </a:ln>
          <a:effectLst/>
        </p:spPr>
        <p:txBody>
          <a:bodyPr>
            <a:spAutoFit/>
          </a:bodyPr>
          <a:lstStyle/>
          <a:p>
            <a:pPr algn="ctr">
              <a:spcBef>
                <a:spcPct val="50000"/>
              </a:spcBef>
            </a:pPr>
            <a:endParaRPr lang="en-US">
              <a:latin typeface="Times New Roman" pitchFamily="18" charset="0"/>
            </a:endParaRPr>
          </a:p>
        </p:txBody>
      </p:sp>
      <p:sp>
        <p:nvSpPr>
          <p:cNvPr id="62472" name="WordArt 8"/>
          <p:cNvSpPr>
            <a:spLocks noChangeArrowheads="1" noChangeShapeType="1" noTextEdit="1"/>
          </p:cNvSpPr>
          <p:nvPr/>
        </p:nvSpPr>
        <p:spPr bwMode="auto">
          <a:xfrm>
            <a:off x="685800" y="3429000"/>
            <a:ext cx="7715250" cy="638175"/>
          </a:xfrm>
          <a:prstGeom prst="rect">
            <a:avLst/>
          </a:prstGeom>
        </p:spPr>
        <p:txBody>
          <a:bodyPr wrap="none" fromWordArt="1">
            <a:prstTxWarp prst="textPlain">
              <a:avLst>
                <a:gd name="adj" fmla="val 50000"/>
              </a:avLst>
            </a:prstTxWarp>
          </a:bodyPr>
          <a:lstStyle/>
          <a:p>
            <a:pPr algn="ctr"/>
            <a:r>
              <a:rPr lang="vi-VN" sz="4400" b="1"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cs typeface="Times New Roman"/>
              </a:rPr>
              <a:t>Đoạn văn trong bài văn kể chuyện</a:t>
            </a:r>
            <a:endParaRPr lang="en-US" sz="4400" b="1"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cs typeface="Times New Roman"/>
            </a:endParaRPr>
          </a:p>
        </p:txBody>
      </p:sp>
      <p:sp>
        <p:nvSpPr>
          <p:cNvPr id="62473" name="Text Box 9"/>
          <p:cNvSpPr txBox="1">
            <a:spLocks noChangeArrowheads="1"/>
          </p:cNvSpPr>
          <p:nvPr/>
        </p:nvSpPr>
        <p:spPr bwMode="auto">
          <a:xfrm>
            <a:off x="2879725" y="4457700"/>
            <a:ext cx="3673475" cy="366713"/>
          </a:xfrm>
          <a:prstGeom prst="rect">
            <a:avLst/>
          </a:prstGeom>
          <a:noFill/>
          <a:ln w="9525">
            <a:noFill/>
            <a:miter lim="800000"/>
            <a:headEnd/>
            <a:tailEnd/>
          </a:ln>
          <a:effectLst/>
        </p:spPr>
        <p:txBody>
          <a:bodyPr>
            <a:spAutoFit/>
          </a:bodyPr>
          <a:lstStyle/>
          <a:p>
            <a:pPr algn="ctr"/>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ubtitle 3"/>
          <p:cNvSpPr txBox="1">
            <a:spLocks/>
          </p:cNvSpPr>
          <p:nvPr/>
        </p:nvSpPr>
        <p:spPr>
          <a:xfrm>
            <a:off x="0" y="1524000"/>
            <a:ext cx="9144000" cy="1676400"/>
          </a:xfrm>
          <a:prstGeom prst="rect">
            <a:avLst/>
          </a:prstGeom>
        </p:spPr>
        <p:txBody>
          <a:bodyPr/>
          <a:lstStyle/>
          <a:p>
            <a:pPr marL="342900" indent="-342900" eaLnBrk="0" hangingPunct="0">
              <a:spcBef>
                <a:spcPct val="20000"/>
              </a:spcBef>
              <a:buClr>
                <a:schemeClr val="hlink"/>
              </a:buClr>
              <a:buSzPct val="120000"/>
            </a:pPr>
            <a:r>
              <a:rPr lang="en-US" sz="2400" b="1">
                <a:solidFill>
                  <a:srgbClr val="161616"/>
                </a:solidFill>
                <a:latin typeface="Times New Roman" pitchFamily="18" charset="0"/>
              </a:rPr>
              <a:t>1. </a:t>
            </a:r>
            <a:r>
              <a:rPr lang="en-US" sz="2300" b="1">
                <a:solidFill>
                  <a:srgbClr val="161616"/>
                </a:solidFill>
                <a:latin typeface="Times New Roman" pitchFamily="18" charset="0"/>
              </a:rPr>
              <a:t>Hãy nêu những sự việc tạo thành cốt truyện </a:t>
            </a:r>
            <a:r>
              <a:rPr lang="en-US" sz="2300" b="1">
                <a:solidFill>
                  <a:srgbClr val="FF0000"/>
                </a:solidFill>
                <a:latin typeface="Times New Roman" pitchFamily="18" charset="0"/>
              </a:rPr>
              <a:t>Những hạt thóc giống.                                                                                                               </a:t>
            </a:r>
            <a:r>
              <a:rPr lang="en-US" sz="2300" b="1">
                <a:latin typeface="Times New Roman" pitchFamily="18" charset="0"/>
              </a:rPr>
              <a:t>Cho biết mỗi sự việc kể trong đoạn văn nào.</a:t>
            </a:r>
            <a:endParaRPr lang="en-US" sz="2300">
              <a:latin typeface="Times New Roman" pitchFamily="18" charset="0"/>
            </a:endParaRPr>
          </a:p>
          <a:p>
            <a:pPr marL="342900" indent="-342900" eaLnBrk="0" hangingPunct="0">
              <a:spcBef>
                <a:spcPct val="20000"/>
              </a:spcBef>
              <a:buClr>
                <a:schemeClr val="hlink"/>
              </a:buClr>
              <a:buSzPct val="120000"/>
            </a:pPr>
            <a:endParaRPr lang="en-US" sz="2300">
              <a:latin typeface="Times New Roman" pitchFamily="18" charset="0"/>
            </a:endParaRPr>
          </a:p>
        </p:txBody>
      </p:sp>
      <p:sp>
        <p:nvSpPr>
          <p:cNvPr id="8230" name="Text Box 38"/>
          <p:cNvSpPr txBox="1">
            <a:spLocks noChangeArrowheads="1"/>
          </p:cNvSpPr>
          <p:nvPr/>
        </p:nvSpPr>
        <p:spPr bwMode="auto">
          <a:xfrm>
            <a:off x="0" y="1143000"/>
            <a:ext cx="25146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I. Nhận xét.</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30"/>
                                        </p:tgtEl>
                                        <p:attrNameLst>
                                          <p:attrName>style.visibility</p:attrName>
                                        </p:attrNameLst>
                                      </p:cBhvr>
                                      <p:to>
                                        <p:strVal val="visible"/>
                                      </p:to>
                                    </p:set>
                                    <p:animEffect transition="in" filter="blinds(horizontal)">
                                      <p:cBhvr>
                                        <p:cTn id="7" dur="500"/>
                                        <p:tgtEl>
                                          <p:spTgt spid="823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slide(fromBottom)">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905000" y="136525"/>
            <a:ext cx="5791200" cy="396875"/>
          </a:xfrm>
          <a:prstGeom prst="rect">
            <a:avLst/>
          </a:prstGeom>
          <a:noFill/>
          <a:ln w="9525">
            <a:noFill/>
            <a:miter lim="800000"/>
            <a:headEnd/>
            <a:tailEnd/>
          </a:ln>
          <a:effectLst/>
        </p:spPr>
        <p:txBody>
          <a:bodyPr>
            <a:spAutoFit/>
          </a:bodyPr>
          <a:lstStyle/>
          <a:p>
            <a:pPr algn="ctr">
              <a:spcBef>
                <a:spcPct val="50000"/>
              </a:spcBef>
            </a:pPr>
            <a:r>
              <a:rPr lang="en-US" sz="2000" b="1">
                <a:solidFill>
                  <a:srgbClr val="FF0066"/>
                </a:solidFill>
                <a:latin typeface="Times New Roman" pitchFamily="18" charset="0"/>
              </a:rPr>
              <a:t>NHỮNG HẠT THÓC GiỐNG.</a:t>
            </a:r>
          </a:p>
        </p:txBody>
      </p:sp>
      <p:sp>
        <p:nvSpPr>
          <p:cNvPr id="39939" name="AutoShape 3"/>
          <p:cNvSpPr>
            <a:spLocks noChangeArrowheads="1"/>
          </p:cNvSpPr>
          <p:nvPr/>
        </p:nvSpPr>
        <p:spPr bwMode="auto">
          <a:xfrm>
            <a:off x="5867400" y="685800"/>
            <a:ext cx="3276600" cy="914400"/>
          </a:xfrm>
          <a:prstGeom prst="wedgeEllipseCallout">
            <a:avLst>
              <a:gd name="adj1" fmla="val -45495"/>
              <a:gd name="adj2" fmla="val 60940"/>
            </a:avLst>
          </a:prstGeom>
          <a:solidFill>
            <a:srgbClr val="FFCCFF"/>
          </a:solidFill>
          <a:ln w="9525">
            <a:solidFill>
              <a:schemeClr val="tx1"/>
            </a:solidFill>
            <a:miter lim="800000"/>
            <a:headEnd/>
            <a:tailEnd/>
          </a:ln>
          <a:effectLst/>
        </p:spPr>
        <p:txBody>
          <a:bodyPr/>
          <a:lstStyle/>
          <a:p>
            <a:pPr algn="ctr"/>
            <a:r>
              <a:rPr lang="en-US" b="1">
                <a:latin typeface="Times New Roman" pitchFamily="18" charset="0"/>
              </a:rPr>
              <a:t>Đoạn1: </a:t>
            </a:r>
          </a:p>
          <a:p>
            <a:r>
              <a:rPr lang="en-US" b="1">
                <a:latin typeface="Times New Roman" pitchFamily="18" charset="0"/>
              </a:rPr>
              <a:t>Từ đầu..bị trừng phạt</a:t>
            </a:r>
          </a:p>
        </p:txBody>
      </p:sp>
      <p:sp>
        <p:nvSpPr>
          <p:cNvPr id="39940" name="AutoShape 4"/>
          <p:cNvSpPr>
            <a:spLocks noChangeArrowheads="1"/>
          </p:cNvSpPr>
          <p:nvPr/>
        </p:nvSpPr>
        <p:spPr bwMode="auto">
          <a:xfrm>
            <a:off x="5943600" y="2362200"/>
            <a:ext cx="3200400" cy="990600"/>
          </a:xfrm>
          <a:prstGeom prst="wedgeEllipseCallout">
            <a:avLst>
              <a:gd name="adj1" fmla="val -45583"/>
              <a:gd name="adj2" fmla="val 50801"/>
            </a:avLst>
          </a:prstGeom>
          <a:solidFill>
            <a:srgbClr val="FFCCFF"/>
          </a:solidFill>
          <a:ln w="9525">
            <a:solidFill>
              <a:schemeClr val="tx1"/>
            </a:solidFill>
            <a:miter lim="800000"/>
            <a:headEnd/>
            <a:tailEnd/>
          </a:ln>
          <a:effectLst/>
        </p:spPr>
        <p:txBody>
          <a:bodyPr/>
          <a:lstStyle/>
          <a:p>
            <a:pPr algn="ctr"/>
            <a:r>
              <a:rPr lang="en-US" b="1">
                <a:latin typeface="Times New Roman" pitchFamily="18" charset="0"/>
              </a:rPr>
              <a:t>Đoạn 2:</a:t>
            </a:r>
          </a:p>
          <a:p>
            <a:r>
              <a:rPr lang="en-US" b="1">
                <a:latin typeface="Times New Roman" pitchFamily="18" charset="0"/>
              </a:rPr>
              <a:t>Có chú bé…nảy mầm</a:t>
            </a:r>
          </a:p>
        </p:txBody>
      </p:sp>
      <p:sp>
        <p:nvSpPr>
          <p:cNvPr id="39941" name="AutoShape 5"/>
          <p:cNvSpPr>
            <a:spLocks noChangeArrowheads="1"/>
          </p:cNvSpPr>
          <p:nvPr/>
        </p:nvSpPr>
        <p:spPr bwMode="auto">
          <a:xfrm>
            <a:off x="6019800" y="3886200"/>
            <a:ext cx="3124200" cy="762000"/>
          </a:xfrm>
          <a:prstGeom prst="wedgeEllipseCallout">
            <a:avLst>
              <a:gd name="adj1" fmla="val -45222"/>
              <a:gd name="adj2" fmla="val 69375"/>
            </a:avLst>
          </a:prstGeom>
          <a:solidFill>
            <a:srgbClr val="FFCCFF"/>
          </a:solidFill>
          <a:ln w="9525">
            <a:solidFill>
              <a:schemeClr val="tx1"/>
            </a:solidFill>
            <a:miter lim="800000"/>
            <a:headEnd/>
            <a:tailEnd/>
          </a:ln>
          <a:effectLst/>
        </p:spPr>
        <p:txBody>
          <a:bodyPr/>
          <a:lstStyle/>
          <a:p>
            <a:pPr algn="ctr"/>
            <a:r>
              <a:rPr lang="en-US" b="1">
                <a:latin typeface="Times New Roman" pitchFamily="18" charset="0"/>
              </a:rPr>
              <a:t>Đoạn 3: </a:t>
            </a:r>
          </a:p>
          <a:p>
            <a:pPr algn="ctr"/>
            <a:r>
              <a:rPr lang="en-US" b="1">
                <a:latin typeface="Times New Roman" pitchFamily="18" charset="0"/>
              </a:rPr>
              <a:t>Đến vụ …. của ta</a:t>
            </a:r>
          </a:p>
        </p:txBody>
      </p:sp>
      <p:sp>
        <p:nvSpPr>
          <p:cNvPr id="39942" name="AutoShape 6"/>
          <p:cNvSpPr>
            <a:spLocks noChangeArrowheads="1"/>
          </p:cNvSpPr>
          <p:nvPr/>
        </p:nvSpPr>
        <p:spPr bwMode="auto">
          <a:xfrm>
            <a:off x="6019800" y="5334000"/>
            <a:ext cx="2971800" cy="914400"/>
          </a:xfrm>
          <a:prstGeom prst="wedgeEllipseCallout">
            <a:avLst>
              <a:gd name="adj1" fmla="val -54273"/>
              <a:gd name="adj2" fmla="val 56773"/>
            </a:avLst>
          </a:prstGeom>
          <a:solidFill>
            <a:srgbClr val="FFCCFF"/>
          </a:solidFill>
          <a:ln w="9525">
            <a:solidFill>
              <a:schemeClr val="tx1"/>
            </a:solidFill>
            <a:miter lim="800000"/>
            <a:headEnd/>
            <a:tailEnd/>
          </a:ln>
          <a:effectLst/>
        </p:spPr>
        <p:txBody>
          <a:bodyPr/>
          <a:lstStyle/>
          <a:p>
            <a:pPr algn="ctr"/>
            <a:r>
              <a:rPr lang="en-US" b="1">
                <a:latin typeface="Times New Roman" pitchFamily="18" charset="0"/>
              </a:rPr>
              <a:t>Đoạn 4</a:t>
            </a:r>
            <a:r>
              <a:rPr lang="en-US">
                <a:latin typeface="Times New Roman" pitchFamily="18" charset="0"/>
              </a:rPr>
              <a:t>:</a:t>
            </a:r>
          </a:p>
          <a:p>
            <a:pPr algn="ctr"/>
            <a:r>
              <a:rPr lang="en-US" b="1">
                <a:latin typeface="Times New Roman" pitchFamily="18" charset="0"/>
              </a:rPr>
              <a:t> Phần còn lại</a:t>
            </a:r>
          </a:p>
        </p:txBody>
      </p:sp>
      <p:graphicFrame>
        <p:nvGraphicFramePr>
          <p:cNvPr id="39984" name="Group 48"/>
          <p:cNvGraphicFramePr>
            <a:graphicFrameLocks noGrp="1"/>
          </p:cNvGraphicFramePr>
          <p:nvPr>
            <p:ph sz="half" idx="2"/>
          </p:nvPr>
        </p:nvGraphicFramePr>
        <p:xfrm>
          <a:off x="152400" y="519113"/>
          <a:ext cx="5638800" cy="1615440"/>
        </p:xfrm>
        <a:graphic>
          <a:graphicData uri="http://schemas.openxmlformats.org/drawingml/2006/table">
            <a:tbl>
              <a:tblPr/>
              <a:tblGrid>
                <a:gridCol w="787400"/>
                <a:gridCol w="4851400"/>
              </a:tblGrid>
              <a:tr h="146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161616"/>
                          </a:solidFill>
                          <a:effectLst/>
                          <a:latin typeface=".VnTime" pitchFamily="34" charset="0"/>
                          <a:cs typeface="Times New Roman" pitchFamily="18" charset="0"/>
                        </a:rPr>
                        <a:t>Sù viÖc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rPr>
                        <a:t>Nh</a:t>
                      </a:r>
                      <a:r>
                        <a:rPr kumimoji="0" lang="en-US" sz="2000" b="1" i="0" u="none" strike="noStrike" cap="none" normalizeH="0" baseline="0" smtClean="0">
                          <a:ln>
                            <a:noFill/>
                          </a:ln>
                          <a:solidFill>
                            <a:srgbClr val="161616"/>
                          </a:solidFill>
                          <a:effectLst/>
                          <a:latin typeface="Times New Roman"/>
                        </a:rPr>
                        <a:t>à</a:t>
                      </a:r>
                      <a:r>
                        <a:rPr kumimoji="0" lang="en-US" sz="2000" b="1" i="0" u="none" strike="noStrike" cap="none" normalizeH="0" baseline="0" smtClean="0">
                          <a:ln>
                            <a:noFill/>
                          </a:ln>
                          <a:solidFill>
                            <a:srgbClr val="161616"/>
                          </a:solidFill>
                          <a:effectLst/>
                          <a:latin typeface="Arial" charset="0"/>
                        </a:rPr>
                        <a:t> vua muốn t</a:t>
                      </a:r>
                      <a:r>
                        <a:rPr kumimoji="0" lang="en-US" sz="2000" b="1" i="0" u="none" strike="noStrike" cap="none" normalizeH="0" baseline="0" smtClean="0">
                          <a:ln>
                            <a:noFill/>
                          </a:ln>
                          <a:solidFill>
                            <a:srgbClr val="161616"/>
                          </a:solidFill>
                          <a:effectLst/>
                          <a:latin typeface="Times New Roman"/>
                        </a:rPr>
                        <a:t>ì</a:t>
                      </a:r>
                      <a:r>
                        <a:rPr kumimoji="0" lang="en-US" sz="2000" b="1" i="0" u="none" strike="noStrike" cap="none" normalizeH="0" baseline="0" smtClean="0">
                          <a:ln>
                            <a:noFill/>
                          </a:ln>
                          <a:solidFill>
                            <a:srgbClr val="161616"/>
                          </a:solidFill>
                          <a:effectLst/>
                          <a:latin typeface="Arial" charset="0"/>
                        </a:rPr>
                        <a:t>m người trung thực để truyền ngôi, nghĩ ra kế: Luộc ch</a:t>
                      </a:r>
                      <a:r>
                        <a:rPr kumimoji="0" lang="en-US" sz="2000" b="1" i="0" u="none" strike="noStrike" cap="none" normalizeH="0" baseline="0" smtClean="0">
                          <a:ln>
                            <a:noFill/>
                          </a:ln>
                          <a:solidFill>
                            <a:srgbClr val="161616"/>
                          </a:solidFill>
                          <a:effectLst/>
                          <a:latin typeface="Times New Roman"/>
                        </a:rPr>
                        <a:t>í</a:t>
                      </a:r>
                      <a:r>
                        <a:rPr kumimoji="0" lang="en-US" sz="2000" b="1" i="0" u="none" strike="noStrike" cap="none" normalizeH="0" baseline="0" smtClean="0">
                          <a:ln>
                            <a:noFill/>
                          </a:ln>
                          <a:solidFill>
                            <a:srgbClr val="161616"/>
                          </a:solidFill>
                          <a:effectLst/>
                          <a:latin typeface="Arial" charset="0"/>
                        </a:rPr>
                        <a:t>n th</a:t>
                      </a:r>
                      <a:r>
                        <a:rPr kumimoji="0" lang="en-US" sz="2000" b="1" i="0" u="none" strike="noStrike" cap="none" normalizeH="0" baseline="0" smtClean="0">
                          <a:ln>
                            <a:noFill/>
                          </a:ln>
                          <a:solidFill>
                            <a:srgbClr val="161616"/>
                          </a:solidFill>
                          <a:effectLst/>
                          <a:latin typeface="Times New Roman"/>
                        </a:rPr>
                        <a:t>ó</a:t>
                      </a:r>
                      <a:r>
                        <a:rPr kumimoji="0" lang="en-US" sz="2000" b="1" i="0" u="none" strike="noStrike" cap="none" normalizeH="0" baseline="0" smtClean="0">
                          <a:ln>
                            <a:noFill/>
                          </a:ln>
                          <a:solidFill>
                            <a:srgbClr val="161616"/>
                          </a:solidFill>
                          <a:effectLst/>
                          <a:latin typeface="Arial" charset="0"/>
                        </a:rPr>
                        <a:t>c giống rồi giao cho dân ch</a:t>
                      </a:r>
                      <a:r>
                        <a:rPr kumimoji="0" lang="en-US" sz="2000" b="1" i="0" u="none" strike="noStrike" cap="none" normalizeH="0" baseline="0" smtClean="0">
                          <a:ln>
                            <a:noFill/>
                          </a:ln>
                          <a:solidFill>
                            <a:srgbClr val="161616"/>
                          </a:solidFill>
                          <a:effectLst/>
                          <a:latin typeface="Times New Roman"/>
                        </a:rPr>
                        <a:t>ú</a:t>
                      </a:r>
                      <a:r>
                        <a:rPr kumimoji="0" lang="en-US" sz="2000" b="1" i="0" u="none" strike="noStrike" cap="none" normalizeH="0" baseline="0" smtClean="0">
                          <a:ln>
                            <a:noFill/>
                          </a:ln>
                          <a:solidFill>
                            <a:srgbClr val="161616"/>
                          </a:solidFill>
                          <a:effectLst/>
                          <a:latin typeface="Arial" charset="0"/>
                        </a:rPr>
                        <a:t>ng, giao hẹn: Ai thu hoạch được nhiều th</a:t>
                      </a:r>
                      <a:r>
                        <a:rPr kumimoji="0" lang="en-US" sz="2000" b="1" i="0" u="none" strike="noStrike" cap="none" normalizeH="0" baseline="0" smtClean="0">
                          <a:ln>
                            <a:noFill/>
                          </a:ln>
                          <a:solidFill>
                            <a:srgbClr val="161616"/>
                          </a:solidFill>
                          <a:effectLst/>
                          <a:latin typeface="Times New Roman"/>
                        </a:rPr>
                        <a:t>ó</a:t>
                      </a:r>
                      <a:r>
                        <a:rPr kumimoji="0" lang="en-US" sz="2000" b="1" i="0" u="none" strike="noStrike" cap="none" normalizeH="0" baseline="0" smtClean="0">
                          <a:ln>
                            <a:noFill/>
                          </a:ln>
                          <a:solidFill>
                            <a:srgbClr val="161616"/>
                          </a:solidFill>
                          <a:effectLst/>
                          <a:latin typeface="Arial" charset="0"/>
                        </a:rPr>
                        <a:t>c sẽ truyền ngôi cho.</a:t>
                      </a: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9976" name="Group 40"/>
          <p:cNvGraphicFramePr>
            <a:graphicFrameLocks noGrp="1"/>
          </p:cNvGraphicFramePr>
          <p:nvPr/>
        </p:nvGraphicFramePr>
        <p:xfrm>
          <a:off x="152400" y="2378075"/>
          <a:ext cx="5638800" cy="1127760"/>
        </p:xfrm>
        <a:graphic>
          <a:graphicData uri="http://schemas.openxmlformats.org/drawingml/2006/table">
            <a:tbl>
              <a:tblPr/>
              <a:tblGrid>
                <a:gridCol w="787400"/>
                <a:gridCol w="4851400"/>
              </a:tblGrid>
              <a:tr h="990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cs typeface="Times New Roman" pitchFamily="18" charset="0"/>
                        </a:rPr>
                        <a:t>Sự việc 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rPr>
                        <a:t>- Ch</a:t>
                      </a:r>
                      <a:r>
                        <a:rPr kumimoji="0" lang="en-US" sz="2000" b="1" i="0" u="none" strike="noStrike" cap="none" normalizeH="0" baseline="0" smtClean="0">
                          <a:ln>
                            <a:noFill/>
                          </a:ln>
                          <a:solidFill>
                            <a:srgbClr val="161616"/>
                          </a:solidFill>
                          <a:effectLst/>
                          <a:latin typeface="Times New Roman"/>
                        </a:rPr>
                        <a:t>ú</a:t>
                      </a:r>
                      <a:r>
                        <a:rPr kumimoji="0" lang="en-US" sz="2000" b="1" i="0" u="none" strike="noStrike" cap="none" normalizeH="0" baseline="0" smtClean="0">
                          <a:ln>
                            <a:noFill/>
                          </a:ln>
                          <a:solidFill>
                            <a:srgbClr val="161616"/>
                          </a:solidFill>
                          <a:effectLst/>
                          <a:latin typeface="Arial" charset="0"/>
                        </a:rPr>
                        <a:t> b</a:t>
                      </a:r>
                      <a:r>
                        <a:rPr kumimoji="0" lang="en-US" sz="2000" b="1" i="0" u="none" strike="noStrike" cap="none" normalizeH="0" baseline="0" smtClean="0">
                          <a:ln>
                            <a:noFill/>
                          </a:ln>
                          <a:solidFill>
                            <a:srgbClr val="161616"/>
                          </a:solidFill>
                          <a:effectLst/>
                          <a:latin typeface="Times New Roman"/>
                        </a:rPr>
                        <a:t>é</a:t>
                      </a:r>
                      <a:r>
                        <a:rPr kumimoji="0" lang="en-US" sz="2000" b="1" i="0" u="none" strike="noStrike" cap="none" normalizeH="0" baseline="0" smtClean="0">
                          <a:ln>
                            <a:noFill/>
                          </a:ln>
                          <a:solidFill>
                            <a:srgbClr val="161616"/>
                          </a:solidFill>
                          <a:effectLst/>
                          <a:latin typeface="Arial" charset="0"/>
                        </a:rPr>
                        <a:t> Chôm dốc công chăm s</a:t>
                      </a:r>
                      <a:r>
                        <a:rPr kumimoji="0" lang="en-US" sz="2000" b="1" i="0" u="none" strike="noStrike" cap="none" normalizeH="0" baseline="0" smtClean="0">
                          <a:ln>
                            <a:noFill/>
                          </a:ln>
                          <a:solidFill>
                            <a:srgbClr val="161616"/>
                          </a:solidFill>
                          <a:effectLst/>
                          <a:latin typeface="Times New Roman"/>
                        </a:rPr>
                        <a:t>ó</a:t>
                      </a:r>
                      <a:r>
                        <a:rPr kumimoji="0" lang="en-US" sz="2000" b="1" i="0" u="none" strike="noStrike" cap="none" normalizeH="0" baseline="0" smtClean="0">
                          <a:ln>
                            <a:noFill/>
                          </a:ln>
                          <a:solidFill>
                            <a:srgbClr val="161616"/>
                          </a:solidFill>
                          <a:effectLst/>
                          <a:latin typeface="Arial" charset="0"/>
                        </a:rPr>
                        <a:t>c m</a:t>
                      </a:r>
                      <a:r>
                        <a:rPr kumimoji="0" lang="en-US" sz="2000" b="1" i="0" u="none" strike="noStrike" cap="none" normalizeH="0" baseline="0" smtClean="0">
                          <a:ln>
                            <a:noFill/>
                          </a:ln>
                          <a:solidFill>
                            <a:srgbClr val="161616"/>
                          </a:solidFill>
                          <a:effectLst/>
                          <a:latin typeface="Times New Roman"/>
                        </a:rPr>
                        <a:t>à</a:t>
                      </a:r>
                      <a:r>
                        <a:rPr kumimoji="0" lang="en-US" sz="2000" b="1" i="0" u="none" strike="noStrike" cap="none" normalizeH="0" baseline="0" smtClean="0">
                          <a:ln>
                            <a:noFill/>
                          </a:ln>
                          <a:solidFill>
                            <a:srgbClr val="161616"/>
                          </a:solidFill>
                          <a:effectLst/>
                          <a:latin typeface="Arial" charset="0"/>
                        </a:rPr>
                        <a:t> th</a:t>
                      </a:r>
                      <a:r>
                        <a:rPr kumimoji="0" lang="en-US" sz="2000" b="1" i="0" u="none" strike="noStrike" cap="none" normalizeH="0" baseline="0" smtClean="0">
                          <a:ln>
                            <a:noFill/>
                          </a:ln>
                          <a:solidFill>
                            <a:srgbClr val="161616"/>
                          </a:solidFill>
                          <a:effectLst/>
                          <a:latin typeface="Times New Roman"/>
                        </a:rPr>
                        <a:t>ó</a:t>
                      </a:r>
                      <a:r>
                        <a:rPr kumimoji="0" lang="en-US" sz="2000" b="1" i="0" u="none" strike="noStrike" cap="none" normalizeH="0" baseline="0" smtClean="0">
                          <a:ln>
                            <a:noFill/>
                          </a:ln>
                          <a:solidFill>
                            <a:srgbClr val="161616"/>
                          </a:solidFill>
                          <a:effectLst/>
                          <a:latin typeface="Arial" charset="0"/>
                        </a:rPr>
                        <a:t>c chẳng nảy mầm.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9985" name="Group 49"/>
          <p:cNvGraphicFramePr>
            <a:graphicFrameLocks noGrp="1"/>
          </p:cNvGraphicFramePr>
          <p:nvPr/>
        </p:nvGraphicFramePr>
        <p:xfrm>
          <a:off x="152400" y="3733800"/>
          <a:ext cx="5638800" cy="1143000"/>
        </p:xfrm>
        <a:graphic>
          <a:graphicData uri="http://schemas.openxmlformats.org/drawingml/2006/table">
            <a:tbl>
              <a:tblPr/>
              <a:tblGrid>
                <a:gridCol w="787400"/>
                <a:gridCol w="4851400"/>
              </a:tblGrid>
              <a:tr h="1143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cs typeface="Times New Roman" pitchFamily="18" charset="0"/>
                        </a:rPr>
                        <a:t>Sự việc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rPr>
                        <a:t>- Chôm d</a:t>
                      </a:r>
                      <a:r>
                        <a:rPr kumimoji="0" lang="en-US" sz="2000" b="1" i="0" u="none" strike="noStrike" cap="none" normalizeH="0" baseline="0" smtClean="0">
                          <a:ln>
                            <a:noFill/>
                          </a:ln>
                          <a:solidFill>
                            <a:srgbClr val="161616"/>
                          </a:solidFill>
                          <a:effectLst/>
                          <a:latin typeface="Times New Roman"/>
                        </a:rPr>
                        <a:t>á</a:t>
                      </a:r>
                      <a:r>
                        <a:rPr kumimoji="0" lang="en-US" sz="2000" b="1" i="0" u="none" strike="noStrike" cap="none" normalizeH="0" baseline="0" smtClean="0">
                          <a:ln>
                            <a:noFill/>
                          </a:ln>
                          <a:solidFill>
                            <a:srgbClr val="161616"/>
                          </a:solidFill>
                          <a:effectLst/>
                          <a:latin typeface="Arial" charset="0"/>
                        </a:rPr>
                        <a:t>m tâu vua sự thật trước sự ngạc nhiên của mọi người.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9979" name="Group 43"/>
          <p:cNvGraphicFramePr>
            <a:graphicFrameLocks noGrp="1"/>
          </p:cNvGraphicFramePr>
          <p:nvPr/>
        </p:nvGraphicFramePr>
        <p:xfrm>
          <a:off x="152400" y="5257800"/>
          <a:ext cx="5567363" cy="1432560"/>
        </p:xfrm>
        <a:graphic>
          <a:graphicData uri="http://schemas.openxmlformats.org/drawingml/2006/table">
            <a:tbl>
              <a:tblPr/>
              <a:tblGrid>
                <a:gridCol w="776288"/>
                <a:gridCol w="4791075"/>
              </a:tblGrid>
              <a:tr h="1143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161616"/>
                          </a:solidFill>
                          <a:effectLst/>
                          <a:latin typeface=".VnTime" pitchFamily="34" charset="0"/>
                          <a:cs typeface="Times New Roman" pitchFamily="18" charset="0"/>
                        </a:rPr>
                        <a:t>Sù viÖc 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161616"/>
                          </a:solidFill>
                          <a:effectLst/>
                          <a:latin typeface="Arial" charset="0"/>
                        </a:rPr>
                        <a:t>-Nh</a:t>
                      </a:r>
                      <a:r>
                        <a:rPr kumimoji="0" lang="en-US" sz="2000" b="1" i="0" u="none" strike="noStrike" cap="none" normalizeH="0" baseline="0" smtClean="0">
                          <a:ln>
                            <a:noFill/>
                          </a:ln>
                          <a:solidFill>
                            <a:srgbClr val="161616"/>
                          </a:solidFill>
                          <a:effectLst/>
                          <a:latin typeface="Times New Roman"/>
                        </a:rPr>
                        <a:t>à</a:t>
                      </a:r>
                      <a:r>
                        <a:rPr kumimoji="0" lang="en-US" sz="2000" b="1" i="0" u="none" strike="noStrike" cap="none" normalizeH="0" baseline="0" smtClean="0">
                          <a:ln>
                            <a:noFill/>
                          </a:ln>
                          <a:solidFill>
                            <a:srgbClr val="161616"/>
                          </a:solidFill>
                          <a:effectLst/>
                          <a:latin typeface="Arial" charset="0"/>
                        </a:rPr>
                        <a:t> vua khen ngợi  Chôm trung thực, dũng cảm, đã quyết định truyền ngôi cho Chôm.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9975" name="Text Box 39"/>
          <p:cNvSpPr txBox="1">
            <a:spLocks noChangeArrowheads="1"/>
          </p:cNvSpPr>
          <p:nvPr/>
        </p:nvSpPr>
        <p:spPr bwMode="auto">
          <a:xfrm>
            <a:off x="0" y="593725"/>
            <a:ext cx="9144000" cy="1006475"/>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rPr>
              <a:t>       </a:t>
            </a:r>
            <a:r>
              <a:rPr lang="en-US" sz="2000" b="1">
                <a:latin typeface="Times New Roman" pitchFamily="18" charset="0"/>
              </a:rPr>
              <a:t>Ngày xưa có một ông vua cao tuổi muốn tìm người nối ngôi. Vua ra lệnh phát cho mỗi người dân một thúng thóc về để gieo trồng và giao hẹn: ai thu được nhiều thóc nhất sẽ truyền ngôi, ai không có thóc nộp sẽ bị trừng phạt.</a:t>
            </a:r>
          </a:p>
        </p:txBody>
      </p:sp>
      <p:sp>
        <p:nvSpPr>
          <p:cNvPr id="39977" name="Text Box 41"/>
          <p:cNvSpPr txBox="1">
            <a:spLocks noChangeArrowheads="1"/>
          </p:cNvSpPr>
          <p:nvPr/>
        </p:nvSpPr>
        <p:spPr bwMode="auto">
          <a:xfrm>
            <a:off x="0" y="1584325"/>
            <a:ext cx="9144000" cy="701675"/>
          </a:xfrm>
          <a:prstGeom prst="rect">
            <a:avLst/>
          </a:prstGeom>
          <a:noFill/>
          <a:ln w="9525">
            <a:noFill/>
            <a:miter lim="800000"/>
            <a:headEnd/>
            <a:tailEnd/>
          </a:ln>
          <a:effectLst/>
        </p:spPr>
        <p:txBody>
          <a:bodyPr>
            <a:spAutoFit/>
          </a:bodyPr>
          <a:lstStyle/>
          <a:p>
            <a:pPr>
              <a:lnSpc>
                <a:spcPts val="2400"/>
              </a:lnSpc>
              <a:spcBef>
                <a:spcPct val="50000"/>
              </a:spcBef>
            </a:pPr>
            <a:r>
              <a:rPr lang="en-US">
                <a:latin typeface="Times New Roman" pitchFamily="18" charset="0"/>
              </a:rPr>
              <a:t>        </a:t>
            </a:r>
            <a:r>
              <a:rPr lang="en-US" sz="2000" b="1">
                <a:solidFill>
                  <a:srgbClr val="FF9900"/>
                </a:solidFill>
                <a:latin typeface="Times New Roman" pitchFamily="18" charset="0"/>
              </a:rPr>
              <a:t>Có chú bé mồ côi tên Chôm nhận  thóc về, dốc công chăm sóc mà thóc vẫn chẳng nảy mầm.</a:t>
            </a:r>
          </a:p>
        </p:txBody>
      </p:sp>
      <p:sp>
        <p:nvSpPr>
          <p:cNvPr id="39980" name="Text Box 44"/>
          <p:cNvSpPr txBox="1">
            <a:spLocks noChangeArrowheads="1"/>
          </p:cNvSpPr>
          <p:nvPr/>
        </p:nvSpPr>
        <p:spPr bwMode="auto">
          <a:xfrm>
            <a:off x="0" y="2286000"/>
            <a:ext cx="9144000" cy="2835275"/>
          </a:xfrm>
          <a:prstGeom prst="rect">
            <a:avLst/>
          </a:prstGeom>
          <a:noFill/>
          <a:ln w="9525">
            <a:noFill/>
            <a:miter lim="800000"/>
            <a:headEnd/>
            <a:tailEnd/>
          </a:ln>
          <a:effectLst/>
        </p:spPr>
        <p:txBody>
          <a:bodyPr>
            <a:spAutoFit/>
          </a:bodyPr>
          <a:lstStyle/>
          <a:p>
            <a:r>
              <a:rPr lang="en-US">
                <a:latin typeface="Times New Roman" pitchFamily="18" charset="0"/>
              </a:rPr>
              <a:t>        </a:t>
            </a:r>
            <a:r>
              <a:rPr lang="en-US" sz="2000" b="1">
                <a:solidFill>
                  <a:srgbClr val="0000FF"/>
                </a:solidFill>
                <a:latin typeface="Times New Roman" pitchFamily="18" charset="0"/>
              </a:rPr>
              <a:t>Đến vụ thu hoạch, mọi người nô nức chở thóc về kinh thành nộp cho nhà vua. Chôm lo lắng đến trước vua quỳ tâu:</a:t>
            </a:r>
          </a:p>
          <a:p>
            <a:r>
              <a:rPr lang="en-US" sz="2000" b="1">
                <a:solidFill>
                  <a:srgbClr val="0000FF"/>
                </a:solidFill>
                <a:latin typeface="Times New Roman" pitchFamily="18" charset="0"/>
              </a:rPr>
              <a:t>      - Tâu bệ hạ! Con không làm sao cho thóc nảy mầm được</a:t>
            </a:r>
          </a:p>
          <a:p>
            <a:pPr>
              <a:spcBef>
                <a:spcPct val="50000"/>
              </a:spcBef>
            </a:pPr>
            <a:r>
              <a:rPr lang="en-US" sz="2000" b="1">
                <a:solidFill>
                  <a:srgbClr val="0000FF"/>
                </a:solidFill>
                <a:latin typeface="Times New Roman" pitchFamily="18" charset="0"/>
              </a:rPr>
              <a:t>      Mọi người đều sững sờ vì lời thú tội của Chôm. Nhưng nhà vua đã đỡ chú bé đứng dậy. Ngài hỏi còn ai để chết thóc giống không. Không ai trả lời. Lúc ấy nhà vua mới ôn tồn nói:</a:t>
            </a:r>
          </a:p>
          <a:p>
            <a:pPr>
              <a:spcBef>
                <a:spcPct val="50000"/>
              </a:spcBef>
            </a:pPr>
            <a:r>
              <a:rPr lang="en-US" sz="2000" b="1">
                <a:solidFill>
                  <a:srgbClr val="0000FF"/>
                </a:solidFill>
                <a:latin typeface="Times New Roman" pitchFamily="18" charset="0"/>
              </a:rPr>
              <a:t>        - Trước khi phát thóc giống, ta đã cho luộc kĩ rồi. Lẽ nào thóc ấy còn mọc được? Những xe thóc đầy ắp kia đâu phải thu được từ thóc giống của ta!</a:t>
            </a:r>
          </a:p>
        </p:txBody>
      </p:sp>
      <p:sp>
        <p:nvSpPr>
          <p:cNvPr id="39981" name="Text Box 45"/>
          <p:cNvSpPr txBox="1">
            <a:spLocks noChangeArrowheads="1"/>
          </p:cNvSpPr>
          <p:nvPr/>
        </p:nvSpPr>
        <p:spPr bwMode="auto">
          <a:xfrm>
            <a:off x="76200" y="5119688"/>
            <a:ext cx="8763000" cy="1616075"/>
          </a:xfrm>
          <a:prstGeom prst="rect">
            <a:avLst/>
          </a:prstGeom>
          <a:noFill/>
          <a:ln w="9525">
            <a:noFill/>
            <a:miter lim="800000"/>
            <a:headEnd/>
            <a:tailEnd/>
          </a:ln>
          <a:effectLst/>
        </p:spPr>
        <p:txBody>
          <a:bodyPr>
            <a:spAutoFit/>
          </a:bodyPr>
          <a:lstStyle/>
          <a:p>
            <a:pPr>
              <a:spcBef>
                <a:spcPct val="50000"/>
              </a:spcBef>
            </a:pPr>
            <a:r>
              <a:rPr lang="en-US">
                <a:latin typeface="Times New Roman" pitchFamily="18" charset="0"/>
              </a:rPr>
              <a:t>       </a:t>
            </a:r>
            <a:r>
              <a:rPr lang="en-US" sz="2000" b="1">
                <a:solidFill>
                  <a:srgbClr val="FF0000"/>
                </a:solidFill>
                <a:latin typeface="Times New Roman" pitchFamily="18" charset="0"/>
              </a:rPr>
              <a:t>Rồi vua dõng dạc nói tiếp:</a:t>
            </a:r>
          </a:p>
          <a:p>
            <a:pPr>
              <a:spcBef>
                <a:spcPct val="50000"/>
              </a:spcBef>
            </a:pPr>
            <a:r>
              <a:rPr lang="en-US" sz="2000" b="1">
                <a:solidFill>
                  <a:srgbClr val="FF0000"/>
                </a:solidFill>
                <a:latin typeface="Times New Roman" pitchFamily="18" charset="0"/>
              </a:rPr>
              <a:t>      -Trung thực là đức tính quý nhất của con người. Ta sẽ truyền ngôi cho chú bé trung thực và dũng cảm này.</a:t>
            </a:r>
          </a:p>
          <a:p>
            <a:pPr>
              <a:spcBef>
                <a:spcPct val="50000"/>
              </a:spcBef>
            </a:pPr>
            <a:r>
              <a:rPr lang="en-US" sz="2000" b="1">
                <a:solidFill>
                  <a:srgbClr val="FF0000"/>
                </a:solidFill>
                <a:latin typeface="Times New Roman" pitchFamily="18" charset="0"/>
              </a:rPr>
              <a:t>       Chôm được truyền ngôi và trở thành ông vua hiền minh.</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9939"/>
                                        </p:tgtEl>
                                        <p:attrNameLst>
                                          <p:attrName>ppt_x</p:attrName>
                                        </p:attrNameLst>
                                      </p:cBhvr>
                                      <p:tavLst>
                                        <p:tav tm="0">
                                          <p:val>
                                            <p:strVal val="ppt_x"/>
                                          </p:val>
                                        </p:tav>
                                        <p:tav tm="100000">
                                          <p:val>
                                            <p:strVal val="ppt_x"/>
                                          </p:val>
                                        </p:tav>
                                      </p:tavLst>
                                    </p:anim>
                                    <p:anim calcmode="lin" valueType="num">
                                      <p:cBhvr additive="base">
                                        <p:cTn id="7" dur="500"/>
                                        <p:tgtEl>
                                          <p:spTgt spid="39939"/>
                                        </p:tgtEl>
                                        <p:attrNameLst>
                                          <p:attrName>ppt_y</p:attrName>
                                        </p:attrNameLst>
                                      </p:cBhvr>
                                      <p:tavLst>
                                        <p:tav tm="0">
                                          <p:val>
                                            <p:strVal val="ppt_y"/>
                                          </p:val>
                                        </p:tav>
                                        <p:tav tm="100000">
                                          <p:val>
                                            <p:strVal val="1+ppt_h/2"/>
                                          </p:val>
                                        </p:tav>
                                      </p:tavLst>
                                    </p:anim>
                                    <p:set>
                                      <p:cBhvr>
                                        <p:cTn id="8" dur="1" fill="hold">
                                          <p:stCondLst>
                                            <p:cond delay="499"/>
                                          </p:stCondLst>
                                        </p:cTn>
                                        <p:tgtEl>
                                          <p:spTgt spid="39939"/>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39984"/>
                                        </p:tgtEl>
                                        <p:attrNameLst>
                                          <p:attrName>ppt_x</p:attrName>
                                        </p:attrNameLst>
                                      </p:cBhvr>
                                      <p:tavLst>
                                        <p:tav tm="0">
                                          <p:val>
                                            <p:strVal val="ppt_x"/>
                                          </p:val>
                                        </p:tav>
                                        <p:tav tm="100000">
                                          <p:val>
                                            <p:strVal val="ppt_x"/>
                                          </p:val>
                                        </p:tav>
                                      </p:tavLst>
                                    </p:anim>
                                    <p:anim calcmode="lin" valueType="num">
                                      <p:cBhvr additive="base">
                                        <p:cTn id="11" dur="500"/>
                                        <p:tgtEl>
                                          <p:spTgt spid="39984"/>
                                        </p:tgtEl>
                                        <p:attrNameLst>
                                          <p:attrName>ppt_y</p:attrName>
                                        </p:attrNameLst>
                                      </p:cBhvr>
                                      <p:tavLst>
                                        <p:tav tm="0">
                                          <p:val>
                                            <p:strVal val="ppt_y"/>
                                          </p:val>
                                        </p:tav>
                                        <p:tav tm="100000">
                                          <p:val>
                                            <p:strVal val="1+ppt_h/2"/>
                                          </p:val>
                                        </p:tav>
                                      </p:tavLst>
                                    </p:anim>
                                    <p:set>
                                      <p:cBhvr>
                                        <p:cTn id="12" dur="1" fill="hold">
                                          <p:stCondLst>
                                            <p:cond delay="499"/>
                                          </p:stCondLst>
                                        </p:cTn>
                                        <p:tgtEl>
                                          <p:spTgt spid="3998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9975"/>
                                        </p:tgtEl>
                                        <p:attrNameLst>
                                          <p:attrName>style.visibility</p:attrName>
                                        </p:attrNameLst>
                                      </p:cBhvr>
                                      <p:to>
                                        <p:strVal val="visible"/>
                                      </p:to>
                                    </p:set>
                                    <p:animEffect transition="in" filter="diamond(in)">
                                      <p:cBhvr>
                                        <p:cTn id="17" dur="2000"/>
                                        <p:tgtEl>
                                          <p:spTgt spid="3997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nodeType="clickEffect">
                                  <p:stCondLst>
                                    <p:cond delay="0"/>
                                  </p:stCondLst>
                                  <p:childTnLst>
                                    <p:anim calcmode="lin" valueType="num">
                                      <p:cBhvr additive="base">
                                        <p:cTn id="21" dur="500"/>
                                        <p:tgtEl>
                                          <p:spTgt spid="39976"/>
                                        </p:tgtEl>
                                        <p:attrNameLst>
                                          <p:attrName>ppt_x</p:attrName>
                                        </p:attrNameLst>
                                      </p:cBhvr>
                                      <p:tavLst>
                                        <p:tav tm="0">
                                          <p:val>
                                            <p:strVal val="ppt_x"/>
                                          </p:val>
                                        </p:tav>
                                        <p:tav tm="100000">
                                          <p:val>
                                            <p:strVal val="ppt_x"/>
                                          </p:val>
                                        </p:tav>
                                      </p:tavLst>
                                    </p:anim>
                                    <p:anim calcmode="lin" valueType="num">
                                      <p:cBhvr additive="base">
                                        <p:cTn id="22" dur="500"/>
                                        <p:tgtEl>
                                          <p:spTgt spid="39976"/>
                                        </p:tgtEl>
                                        <p:attrNameLst>
                                          <p:attrName>ppt_y</p:attrName>
                                        </p:attrNameLst>
                                      </p:cBhvr>
                                      <p:tavLst>
                                        <p:tav tm="0">
                                          <p:val>
                                            <p:strVal val="ppt_y"/>
                                          </p:val>
                                        </p:tav>
                                        <p:tav tm="100000">
                                          <p:val>
                                            <p:strVal val="1+ppt_h/2"/>
                                          </p:val>
                                        </p:tav>
                                      </p:tavLst>
                                    </p:anim>
                                    <p:set>
                                      <p:cBhvr>
                                        <p:cTn id="23" dur="1" fill="hold">
                                          <p:stCondLst>
                                            <p:cond delay="499"/>
                                          </p:stCondLst>
                                        </p:cTn>
                                        <p:tgtEl>
                                          <p:spTgt spid="39976"/>
                                        </p:tgtEl>
                                        <p:attrNameLst>
                                          <p:attrName>style.visibility</p:attrName>
                                        </p:attrNameLst>
                                      </p:cBhvr>
                                      <p:to>
                                        <p:strVal val="hidden"/>
                                      </p:to>
                                    </p:set>
                                  </p:childTnLst>
                                </p:cTn>
                              </p:par>
                              <p:par>
                                <p:cTn id="24" presetID="2" presetClass="exit" presetSubtype="4" fill="hold" grpId="0" nodeType="withEffect">
                                  <p:stCondLst>
                                    <p:cond delay="0"/>
                                  </p:stCondLst>
                                  <p:childTnLst>
                                    <p:anim calcmode="lin" valueType="num">
                                      <p:cBhvr additive="base">
                                        <p:cTn id="25" dur="500"/>
                                        <p:tgtEl>
                                          <p:spTgt spid="39940"/>
                                        </p:tgtEl>
                                        <p:attrNameLst>
                                          <p:attrName>ppt_x</p:attrName>
                                        </p:attrNameLst>
                                      </p:cBhvr>
                                      <p:tavLst>
                                        <p:tav tm="0">
                                          <p:val>
                                            <p:strVal val="ppt_x"/>
                                          </p:val>
                                        </p:tav>
                                        <p:tav tm="100000">
                                          <p:val>
                                            <p:strVal val="ppt_x"/>
                                          </p:val>
                                        </p:tav>
                                      </p:tavLst>
                                    </p:anim>
                                    <p:anim calcmode="lin" valueType="num">
                                      <p:cBhvr additive="base">
                                        <p:cTn id="26" dur="500"/>
                                        <p:tgtEl>
                                          <p:spTgt spid="39940"/>
                                        </p:tgtEl>
                                        <p:attrNameLst>
                                          <p:attrName>ppt_y</p:attrName>
                                        </p:attrNameLst>
                                      </p:cBhvr>
                                      <p:tavLst>
                                        <p:tav tm="0">
                                          <p:val>
                                            <p:strVal val="ppt_y"/>
                                          </p:val>
                                        </p:tav>
                                        <p:tav tm="100000">
                                          <p:val>
                                            <p:strVal val="1+ppt_h/2"/>
                                          </p:val>
                                        </p:tav>
                                      </p:tavLst>
                                    </p:anim>
                                    <p:set>
                                      <p:cBhvr>
                                        <p:cTn id="27" dur="1" fill="hold">
                                          <p:stCondLst>
                                            <p:cond delay="499"/>
                                          </p:stCondLst>
                                        </p:cTn>
                                        <p:tgtEl>
                                          <p:spTgt spid="3994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9977"/>
                                        </p:tgtEl>
                                        <p:attrNameLst>
                                          <p:attrName>style.visibility</p:attrName>
                                        </p:attrNameLst>
                                      </p:cBhvr>
                                      <p:to>
                                        <p:strVal val="visible"/>
                                      </p:to>
                                    </p:set>
                                    <p:animEffect transition="in" filter="diamond(in)">
                                      <p:cBhvr>
                                        <p:cTn id="32" dur="2000"/>
                                        <p:tgtEl>
                                          <p:spTgt spid="39977"/>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nodeType="clickEffect">
                                  <p:stCondLst>
                                    <p:cond delay="0"/>
                                  </p:stCondLst>
                                  <p:childTnLst>
                                    <p:anim calcmode="lin" valueType="num">
                                      <p:cBhvr additive="base">
                                        <p:cTn id="36" dur="500"/>
                                        <p:tgtEl>
                                          <p:spTgt spid="39985"/>
                                        </p:tgtEl>
                                        <p:attrNameLst>
                                          <p:attrName>ppt_x</p:attrName>
                                        </p:attrNameLst>
                                      </p:cBhvr>
                                      <p:tavLst>
                                        <p:tav tm="0">
                                          <p:val>
                                            <p:strVal val="ppt_x"/>
                                          </p:val>
                                        </p:tav>
                                        <p:tav tm="100000">
                                          <p:val>
                                            <p:strVal val="ppt_x"/>
                                          </p:val>
                                        </p:tav>
                                      </p:tavLst>
                                    </p:anim>
                                    <p:anim calcmode="lin" valueType="num">
                                      <p:cBhvr additive="base">
                                        <p:cTn id="37" dur="500"/>
                                        <p:tgtEl>
                                          <p:spTgt spid="39985"/>
                                        </p:tgtEl>
                                        <p:attrNameLst>
                                          <p:attrName>ppt_y</p:attrName>
                                        </p:attrNameLst>
                                      </p:cBhvr>
                                      <p:tavLst>
                                        <p:tav tm="0">
                                          <p:val>
                                            <p:strVal val="ppt_y"/>
                                          </p:val>
                                        </p:tav>
                                        <p:tav tm="100000">
                                          <p:val>
                                            <p:strVal val="1+ppt_h/2"/>
                                          </p:val>
                                        </p:tav>
                                      </p:tavLst>
                                    </p:anim>
                                    <p:set>
                                      <p:cBhvr>
                                        <p:cTn id="38" dur="1" fill="hold">
                                          <p:stCondLst>
                                            <p:cond delay="499"/>
                                          </p:stCondLst>
                                        </p:cTn>
                                        <p:tgtEl>
                                          <p:spTgt spid="39985"/>
                                        </p:tgtEl>
                                        <p:attrNameLst>
                                          <p:attrName>style.visibility</p:attrName>
                                        </p:attrNameLst>
                                      </p:cBhvr>
                                      <p:to>
                                        <p:strVal val="hidden"/>
                                      </p:to>
                                    </p:set>
                                  </p:childTnLst>
                                </p:cTn>
                              </p:par>
                              <p:par>
                                <p:cTn id="39" presetID="2" presetClass="exit" presetSubtype="4" fill="hold" grpId="0" nodeType="withEffect">
                                  <p:stCondLst>
                                    <p:cond delay="0"/>
                                  </p:stCondLst>
                                  <p:childTnLst>
                                    <p:anim calcmode="lin" valueType="num">
                                      <p:cBhvr additive="base">
                                        <p:cTn id="40" dur="500"/>
                                        <p:tgtEl>
                                          <p:spTgt spid="39941"/>
                                        </p:tgtEl>
                                        <p:attrNameLst>
                                          <p:attrName>ppt_x</p:attrName>
                                        </p:attrNameLst>
                                      </p:cBhvr>
                                      <p:tavLst>
                                        <p:tav tm="0">
                                          <p:val>
                                            <p:strVal val="ppt_x"/>
                                          </p:val>
                                        </p:tav>
                                        <p:tav tm="100000">
                                          <p:val>
                                            <p:strVal val="ppt_x"/>
                                          </p:val>
                                        </p:tav>
                                      </p:tavLst>
                                    </p:anim>
                                    <p:anim calcmode="lin" valueType="num">
                                      <p:cBhvr additive="base">
                                        <p:cTn id="41" dur="500"/>
                                        <p:tgtEl>
                                          <p:spTgt spid="39941"/>
                                        </p:tgtEl>
                                        <p:attrNameLst>
                                          <p:attrName>ppt_y</p:attrName>
                                        </p:attrNameLst>
                                      </p:cBhvr>
                                      <p:tavLst>
                                        <p:tav tm="0">
                                          <p:val>
                                            <p:strVal val="ppt_y"/>
                                          </p:val>
                                        </p:tav>
                                        <p:tav tm="100000">
                                          <p:val>
                                            <p:strVal val="1+ppt_h/2"/>
                                          </p:val>
                                        </p:tav>
                                      </p:tavLst>
                                    </p:anim>
                                    <p:set>
                                      <p:cBhvr>
                                        <p:cTn id="42" dur="1" fill="hold">
                                          <p:stCondLst>
                                            <p:cond delay="499"/>
                                          </p:stCondLst>
                                        </p:cTn>
                                        <p:tgtEl>
                                          <p:spTgt spid="39941"/>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9980"/>
                                        </p:tgtEl>
                                        <p:attrNameLst>
                                          <p:attrName>style.visibility</p:attrName>
                                        </p:attrNameLst>
                                      </p:cBhvr>
                                      <p:to>
                                        <p:strVal val="visible"/>
                                      </p:to>
                                    </p:set>
                                    <p:animEffect transition="in" filter="diamond(in)">
                                      <p:cBhvr>
                                        <p:cTn id="47" dur="2000"/>
                                        <p:tgtEl>
                                          <p:spTgt spid="39980"/>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xit" presetSubtype="4" fill="hold" nodeType="clickEffect">
                                  <p:stCondLst>
                                    <p:cond delay="0"/>
                                  </p:stCondLst>
                                  <p:childTnLst>
                                    <p:anim calcmode="lin" valueType="num">
                                      <p:cBhvr additive="base">
                                        <p:cTn id="51" dur="500"/>
                                        <p:tgtEl>
                                          <p:spTgt spid="39979"/>
                                        </p:tgtEl>
                                        <p:attrNameLst>
                                          <p:attrName>ppt_x</p:attrName>
                                        </p:attrNameLst>
                                      </p:cBhvr>
                                      <p:tavLst>
                                        <p:tav tm="0">
                                          <p:val>
                                            <p:strVal val="ppt_x"/>
                                          </p:val>
                                        </p:tav>
                                        <p:tav tm="100000">
                                          <p:val>
                                            <p:strVal val="ppt_x"/>
                                          </p:val>
                                        </p:tav>
                                      </p:tavLst>
                                    </p:anim>
                                    <p:anim calcmode="lin" valueType="num">
                                      <p:cBhvr additive="base">
                                        <p:cTn id="52" dur="500"/>
                                        <p:tgtEl>
                                          <p:spTgt spid="39979"/>
                                        </p:tgtEl>
                                        <p:attrNameLst>
                                          <p:attrName>ppt_y</p:attrName>
                                        </p:attrNameLst>
                                      </p:cBhvr>
                                      <p:tavLst>
                                        <p:tav tm="0">
                                          <p:val>
                                            <p:strVal val="ppt_y"/>
                                          </p:val>
                                        </p:tav>
                                        <p:tav tm="100000">
                                          <p:val>
                                            <p:strVal val="1+ppt_h/2"/>
                                          </p:val>
                                        </p:tav>
                                      </p:tavLst>
                                    </p:anim>
                                    <p:set>
                                      <p:cBhvr>
                                        <p:cTn id="53" dur="1" fill="hold">
                                          <p:stCondLst>
                                            <p:cond delay="499"/>
                                          </p:stCondLst>
                                        </p:cTn>
                                        <p:tgtEl>
                                          <p:spTgt spid="39979"/>
                                        </p:tgtEl>
                                        <p:attrNameLst>
                                          <p:attrName>style.visibility</p:attrName>
                                        </p:attrNameLst>
                                      </p:cBhvr>
                                      <p:to>
                                        <p:strVal val="hidden"/>
                                      </p:to>
                                    </p:set>
                                  </p:childTnLst>
                                </p:cTn>
                              </p:par>
                              <p:par>
                                <p:cTn id="54" presetID="2" presetClass="exit" presetSubtype="4" fill="hold" grpId="0" nodeType="withEffect">
                                  <p:stCondLst>
                                    <p:cond delay="0"/>
                                  </p:stCondLst>
                                  <p:childTnLst>
                                    <p:anim calcmode="lin" valueType="num">
                                      <p:cBhvr additive="base">
                                        <p:cTn id="55" dur="500"/>
                                        <p:tgtEl>
                                          <p:spTgt spid="39942"/>
                                        </p:tgtEl>
                                        <p:attrNameLst>
                                          <p:attrName>ppt_x</p:attrName>
                                        </p:attrNameLst>
                                      </p:cBhvr>
                                      <p:tavLst>
                                        <p:tav tm="0">
                                          <p:val>
                                            <p:strVal val="ppt_x"/>
                                          </p:val>
                                        </p:tav>
                                        <p:tav tm="100000">
                                          <p:val>
                                            <p:strVal val="ppt_x"/>
                                          </p:val>
                                        </p:tav>
                                      </p:tavLst>
                                    </p:anim>
                                    <p:anim calcmode="lin" valueType="num">
                                      <p:cBhvr additive="base">
                                        <p:cTn id="56" dur="500"/>
                                        <p:tgtEl>
                                          <p:spTgt spid="39942"/>
                                        </p:tgtEl>
                                        <p:attrNameLst>
                                          <p:attrName>ppt_y</p:attrName>
                                        </p:attrNameLst>
                                      </p:cBhvr>
                                      <p:tavLst>
                                        <p:tav tm="0">
                                          <p:val>
                                            <p:strVal val="ppt_y"/>
                                          </p:val>
                                        </p:tav>
                                        <p:tav tm="100000">
                                          <p:val>
                                            <p:strVal val="1+ppt_h/2"/>
                                          </p:val>
                                        </p:tav>
                                      </p:tavLst>
                                    </p:anim>
                                    <p:set>
                                      <p:cBhvr>
                                        <p:cTn id="57" dur="1" fill="hold">
                                          <p:stCondLst>
                                            <p:cond delay="499"/>
                                          </p:stCondLst>
                                        </p:cTn>
                                        <p:tgtEl>
                                          <p:spTgt spid="39942"/>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9981"/>
                                        </p:tgtEl>
                                        <p:attrNameLst>
                                          <p:attrName>style.visibility</p:attrName>
                                        </p:attrNameLst>
                                      </p:cBhvr>
                                      <p:to>
                                        <p:strVal val="visible"/>
                                      </p:to>
                                    </p:set>
                                    <p:animEffect transition="in" filter="diamond(in)">
                                      <p:cBhvr>
                                        <p:cTn id="62" dur="2000"/>
                                        <p:tgtEl>
                                          <p:spTgt spid="399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animBg="1"/>
      <p:bldP spid="39940" grpId="0" animBg="1"/>
      <p:bldP spid="39941" grpId="0" animBg="1"/>
      <p:bldP spid="39942" grpId="0" animBg="1"/>
      <p:bldP spid="39975" grpId="0"/>
      <p:bldP spid="39977" grpId="0"/>
      <p:bldP spid="39980" grpId="0"/>
      <p:bldP spid="3998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0" y="609600"/>
            <a:ext cx="9144000" cy="1006475"/>
          </a:xfrm>
          <a:prstGeom prst="rect">
            <a:avLst/>
          </a:prstGeom>
          <a:noFill/>
          <a:ln w="9525">
            <a:noFill/>
            <a:miter lim="800000"/>
            <a:headEnd/>
            <a:tailEnd/>
          </a:ln>
          <a:effectLst/>
        </p:spPr>
        <p:txBody>
          <a:bodyPr>
            <a:spAutoFit/>
          </a:bodyPr>
          <a:lstStyle/>
          <a:p>
            <a:pPr algn="just">
              <a:spcBef>
                <a:spcPct val="50000"/>
              </a:spcBef>
            </a:pPr>
            <a:r>
              <a:rPr lang="en-US">
                <a:latin typeface="Times New Roman" pitchFamily="18" charset="0"/>
              </a:rPr>
              <a:t>       </a:t>
            </a:r>
            <a:r>
              <a:rPr lang="en-US" sz="2000" b="1">
                <a:latin typeface="Times New Roman" pitchFamily="18" charset="0"/>
              </a:rPr>
              <a:t>Ngày xưa có một ông vua cao tuổi muốn tìm người nối ngôi. Vua ra lệnh phát cho mỗi người dân một thúng thóc về để gieo trồng và giao hẹn: ai thu được nhiều thóc nhất sẽ truyền ngôi, ai không có thóc nộp sẽ bị trừng phạt.</a:t>
            </a:r>
          </a:p>
        </p:txBody>
      </p:sp>
      <p:sp>
        <p:nvSpPr>
          <p:cNvPr id="41987" name="Text Box 3"/>
          <p:cNvSpPr txBox="1">
            <a:spLocks noChangeArrowheads="1"/>
          </p:cNvSpPr>
          <p:nvPr/>
        </p:nvSpPr>
        <p:spPr bwMode="auto">
          <a:xfrm>
            <a:off x="0" y="1600200"/>
            <a:ext cx="9144000" cy="701675"/>
          </a:xfrm>
          <a:prstGeom prst="rect">
            <a:avLst/>
          </a:prstGeom>
          <a:noFill/>
          <a:ln w="9525">
            <a:noFill/>
            <a:miter lim="800000"/>
            <a:headEnd/>
            <a:tailEnd/>
          </a:ln>
          <a:effectLst/>
        </p:spPr>
        <p:txBody>
          <a:bodyPr>
            <a:spAutoFit/>
          </a:bodyPr>
          <a:lstStyle/>
          <a:p>
            <a:pPr algn="just">
              <a:lnSpc>
                <a:spcPts val="2400"/>
              </a:lnSpc>
              <a:spcBef>
                <a:spcPct val="50000"/>
              </a:spcBef>
            </a:pPr>
            <a:r>
              <a:rPr lang="en-US">
                <a:latin typeface="Times New Roman" pitchFamily="18" charset="0"/>
              </a:rPr>
              <a:t>        </a:t>
            </a:r>
            <a:r>
              <a:rPr lang="en-US" sz="2000" b="1">
                <a:solidFill>
                  <a:srgbClr val="FF9900"/>
                </a:solidFill>
                <a:latin typeface="Times New Roman" pitchFamily="18" charset="0"/>
              </a:rPr>
              <a:t>Có chú bé mồ côi tên Chôm nhận  thóc về, dốc công chăm sóc mà thóc vẫn chẳng nảy mầm.</a:t>
            </a:r>
          </a:p>
        </p:txBody>
      </p:sp>
      <p:sp>
        <p:nvSpPr>
          <p:cNvPr id="41988" name="Text Box 4"/>
          <p:cNvSpPr txBox="1">
            <a:spLocks noChangeArrowheads="1"/>
          </p:cNvSpPr>
          <p:nvPr/>
        </p:nvSpPr>
        <p:spPr bwMode="auto">
          <a:xfrm>
            <a:off x="0" y="2286000"/>
            <a:ext cx="9144000" cy="2835275"/>
          </a:xfrm>
          <a:prstGeom prst="rect">
            <a:avLst/>
          </a:prstGeom>
          <a:noFill/>
          <a:ln w="9525">
            <a:noFill/>
            <a:miter lim="800000"/>
            <a:headEnd/>
            <a:tailEnd/>
          </a:ln>
          <a:effectLst/>
        </p:spPr>
        <p:txBody>
          <a:bodyPr>
            <a:spAutoFit/>
          </a:bodyPr>
          <a:lstStyle/>
          <a:p>
            <a:pPr algn="just"/>
            <a:r>
              <a:rPr lang="en-US">
                <a:latin typeface="Times New Roman" pitchFamily="18" charset="0"/>
              </a:rPr>
              <a:t>        </a:t>
            </a:r>
            <a:r>
              <a:rPr lang="en-US" sz="2000" b="1">
                <a:solidFill>
                  <a:srgbClr val="0000FF"/>
                </a:solidFill>
                <a:latin typeface="Times New Roman" pitchFamily="18" charset="0"/>
              </a:rPr>
              <a:t>Đến vụ thu hoạch, mọi người nô nức chở thóc về kinh thành nộp cho nhà vua. Chôm lo lắng đến trước vua quỳ tâu:</a:t>
            </a:r>
          </a:p>
          <a:p>
            <a:pPr algn="just"/>
            <a:r>
              <a:rPr lang="en-US" sz="2000" b="1">
                <a:solidFill>
                  <a:srgbClr val="0000FF"/>
                </a:solidFill>
                <a:latin typeface="Times New Roman" pitchFamily="18" charset="0"/>
              </a:rPr>
              <a:t>      - Tâu bệ hạ! Con không làm sao cho thóc nảy mầm được.</a:t>
            </a:r>
          </a:p>
          <a:p>
            <a:pPr algn="just">
              <a:spcBef>
                <a:spcPct val="50000"/>
              </a:spcBef>
            </a:pPr>
            <a:r>
              <a:rPr lang="en-US" sz="2000" b="1">
                <a:solidFill>
                  <a:srgbClr val="0000FF"/>
                </a:solidFill>
                <a:latin typeface="Times New Roman" pitchFamily="18" charset="0"/>
              </a:rPr>
              <a:t>      Mọi người đều sững sờ vì lời thú tội của Chôm. Nhưng nhà vua đã đỡ chú bé đứng dậy. Ngài hỏi còn ai để chết thóc giống không. Không ai trả lời. Lúc ấy nhà vua mới ôn tồn nói:</a:t>
            </a:r>
          </a:p>
          <a:p>
            <a:pPr algn="just">
              <a:spcBef>
                <a:spcPct val="50000"/>
              </a:spcBef>
            </a:pPr>
            <a:r>
              <a:rPr lang="en-US" sz="2000" b="1">
                <a:solidFill>
                  <a:srgbClr val="0000FF"/>
                </a:solidFill>
                <a:latin typeface="Times New Roman" pitchFamily="18" charset="0"/>
              </a:rPr>
              <a:t>        - Trước khi phát thóc giống, ta đã cho luộc kĩ rồi. Lẽ nào thóc ấy còn mọc được? Những xe thóc đầy ắp kia đâu phải thu được từ thóc giống của ta!</a:t>
            </a:r>
          </a:p>
        </p:txBody>
      </p:sp>
      <p:sp>
        <p:nvSpPr>
          <p:cNvPr id="41989" name="Text Box 5"/>
          <p:cNvSpPr txBox="1">
            <a:spLocks noChangeArrowheads="1"/>
          </p:cNvSpPr>
          <p:nvPr/>
        </p:nvSpPr>
        <p:spPr bwMode="auto">
          <a:xfrm>
            <a:off x="0" y="5162550"/>
            <a:ext cx="9144000" cy="1616075"/>
          </a:xfrm>
          <a:prstGeom prst="rect">
            <a:avLst/>
          </a:prstGeom>
          <a:noFill/>
          <a:ln w="9525">
            <a:noFill/>
            <a:miter lim="800000"/>
            <a:headEnd/>
            <a:tailEnd/>
          </a:ln>
          <a:effectLst/>
        </p:spPr>
        <p:txBody>
          <a:bodyPr>
            <a:spAutoFit/>
          </a:bodyPr>
          <a:lstStyle/>
          <a:p>
            <a:pPr algn="just">
              <a:spcBef>
                <a:spcPct val="50000"/>
              </a:spcBef>
            </a:pPr>
            <a:r>
              <a:rPr lang="en-US">
                <a:latin typeface="Times New Roman" pitchFamily="18" charset="0"/>
              </a:rPr>
              <a:t>       </a:t>
            </a:r>
            <a:r>
              <a:rPr lang="en-US" sz="2000" b="1">
                <a:solidFill>
                  <a:srgbClr val="FF0000"/>
                </a:solidFill>
                <a:latin typeface="Times New Roman" pitchFamily="18" charset="0"/>
              </a:rPr>
              <a:t>Rồi vua dõng dạc nói tiếp:</a:t>
            </a:r>
          </a:p>
          <a:p>
            <a:pPr algn="just">
              <a:spcBef>
                <a:spcPct val="50000"/>
              </a:spcBef>
            </a:pPr>
            <a:r>
              <a:rPr lang="en-US" sz="2000" b="1">
                <a:solidFill>
                  <a:srgbClr val="FF0000"/>
                </a:solidFill>
                <a:latin typeface="Times New Roman" pitchFamily="18" charset="0"/>
              </a:rPr>
              <a:t>      -Trung thực là đức tính quý nhất của con người. Ta sẽ truyền ngôi cho chú bé trung thực và dũng cảm này.</a:t>
            </a:r>
          </a:p>
          <a:p>
            <a:pPr algn="just">
              <a:spcBef>
                <a:spcPct val="50000"/>
              </a:spcBef>
            </a:pPr>
            <a:r>
              <a:rPr lang="en-US" sz="2000" b="1">
                <a:solidFill>
                  <a:srgbClr val="FF0000"/>
                </a:solidFill>
                <a:latin typeface="Times New Roman" pitchFamily="18" charset="0"/>
              </a:rPr>
              <a:t>       Chôm được truyền ngôi và trở thành ông vua hiền minh.</a:t>
            </a:r>
          </a:p>
        </p:txBody>
      </p:sp>
      <p:sp>
        <p:nvSpPr>
          <p:cNvPr id="41993" name="AutoShape 9"/>
          <p:cNvSpPr>
            <a:spLocks noChangeArrowheads="1"/>
          </p:cNvSpPr>
          <p:nvPr/>
        </p:nvSpPr>
        <p:spPr bwMode="auto">
          <a:xfrm>
            <a:off x="0" y="0"/>
            <a:ext cx="9144000" cy="609600"/>
          </a:xfrm>
          <a:prstGeom prst="flowChartProcess">
            <a:avLst/>
          </a:prstGeom>
          <a:solidFill>
            <a:srgbClr val="FFCCFF"/>
          </a:solidFill>
          <a:ln w="9525">
            <a:solidFill>
              <a:schemeClr val="tx1"/>
            </a:solidFill>
            <a:miter lim="800000"/>
            <a:headEnd/>
            <a:tailEnd/>
          </a:ln>
          <a:effectLst/>
        </p:spPr>
        <p:txBody>
          <a:bodyPr wrap="none" anchor="ctr"/>
          <a:lstStyle/>
          <a:p>
            <a:endParaRPr lang="en-US"/>
          </a:p>
        </p:txBody>
      </p:sp>
      <p:sp>
        <p:nvSpPr>
          <p:cNvPr id="41994" name="Text Box 10"/>
          <p:cNvSpPr txBox="1">
            <a:spLocks noChangeArrowheads="1"/>
          </p:cNvSpPr>
          <p:nvPr/>
        </p:nvSpPr>
        <p:spPr bwMode="auto">
          <a:xfrm>
            <a:off x="0" y="0"/>
            <a:ext cx="9144000" cy="427038"/>
          </a:xfrm>
          <a:prstGeom prst="rect">
            <a:avLst/>
          </a:prstGeom>
          <a:noFill/>
          <a:ln w="9525">
            <a:noFill/>
            <a:miter lim="800000"/>
            <a:headEnd/>
            <a:tailEnd/>
          </a:ln>
          <a:effectLst/>
        </p:spPr>
        <p:txBody>
          <a:bodyPr>
            <a:spAutoFit/>
          </a:bodyPr>
          <a:lstStyle/>
          <a:p>
            <a:pPr algn="ctr">
              <a:spcBef>
                <a:spcPct val="50000"/>
              </a:spcBef>
            </a:pPr>
            <a:r>
              <a:rPr lang="en-US" sz="2200" b="1">
                <a:latin typeface="Times New Roman" pitchFamily="18" charset="0"/>
              </a:rPr>
              <a:t>2. Dấu hiệu nào giúp em nhận ra chỗ mở đầu và chỗ kết thúc đoạn</a:t>
            </a:r>
            <a:r>
              <a:rPr lang="en-US" sz="2200">
                <a:latin typeface="Times New Roman" pitchFamily="18" charset="0"/>
              </a:rPr>
              <a:t> </a:t>
            </a:r>
            <a:r>
              <a:rPr lang="en-US" sz="2200" b="1">
                <a:latin typeface="Times New Roman" pitchFamily="18" charset="0"/>
              </a:rPr>
              <a:t>văn?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Text Box 4"/>
          <p:cNvSpPr txBox="1">
            <a:spLocks noChangeArrowheads="1"/>
          </p:cNvSpPr>
          <p:nvPr/>
        </p:nvSpPr>
        <p:spPr bwMode="auto">
          <a:xfrm>
            <a:off x="0" y="914400"/>
            <a:ext cx="2514600" cy="396875"/>
          </a:xfrm>
          <a:prstGeom prst="rect">
            <a:avLst/>
          </a:prstGeom>
          <a:noFill/>
          <a:ln w="9525">
            <a:noFill/>
            <a:miter lim="800000"/>
            <a:headEnd/>
            <a:tailEnd/>
          </a:ln>
          <a:effectLst/>
        </p:spPr>
        <p:txBody>
          <a:bodyPr>
            <a:spAutoFit/>
          </a:bodyPr>
          <a:lstStyle/>
          <a:p>
            <a:pPr>
              <a:spcBef>
                <a:spcPct val="50000"/>
              </a:spcBef>
            </a:pPr>
            <a:r>
              <a:rPr lang="en-US" sz="2000" b="1">
                <a:solidFill>
                  <a:srgbClr val="FF0000"/>
                </a:solidFill>
                <a:latin typeface="Times New Roman" pitchFamily="18" charset="0"/>
              </a:rPr>
              <a:t>I. Nhận xét.</a:t>
            </a:r>
          </a:p>
        </p:txBody>
      </p:sp>
      <p:sp>
        <p:nvSpPr>
          <p:cNvPr id="4" name="Subtitle 3"/>
          <p:cNvSpPr txBox="1">
            <a:spLocks/>
          </p:cNvSpPr>
          <p:nvPr/>
        </p:nvSpPr>
        <p:spPr>
          <a:xfrm>
            <a:off x="0" y="1219200"/>
            <a:ext cx="9067800" cy="685800"/>
          </a:xfrm>
          <a:prstGeom prst="rect">
            <a:avLst/>
          </a:prstGeom>
        </p:spPr>
        <p:txBody>
          <a:bodyPr/>
          <a:lstStyle/>
          <a:p>
            <a:pPr marL="342900" indent="-342900" eaLnBrk="0" hangingPunct="0">
              <a:spcBef>
                <a:spcPct val="20000"/>
              </a:spcBef>
              <a:buClr>
                <a:schemeClr val="hlink"/>
              </a:buClr>
              <a:buSzPct val="120000"/>
            </a:pPr>
            <a:r>
              <a:rPr lang="en-US" sz="2000" b="1">
                <a:solidFill>
                  <a:srgbClr val="161616"/>
                </a:solidFill>
                <a:latin typeface="Times New Roman" pitchFamily="18" charset="0"/>
              </a:rPr>
              <a:t>1. Hãy nêu những sự việc tạo thành cốt truyện </a:t>
            </a:r>
            <a:r>
              <a:rPr lang="en-US" sz="2000" b="1">
                <a:solidFill>
                  <a:srgbClr val="FF0000"/>
                </a:solidFill>
                <a:latin typeface="Times New Roman" pitchFamily="18" charset="0"/>
              </a:rPr>
              <a:t>Những hạt thóc giống. </a:t>
            </a:r>
          </a:p>
          <a:p>
            <a:pPr marL="342900" indent="-342900" eaLnBrk="0" hangingPunct="0">
              <a:spcBef>
                <a:spcPct val="20000"/>
              </a:spcBef>
              <a:buClr>
                <a:schemeClr val="hlink"/>
              </a:buClr>
              <a:buSzPct val="120000"/>
            </a:pPr>
            <a:r>
              <a:rPr lang="en-US" sz="2000" b="1">
                <a:solidFill>
                  <a:srgbClr val="00004D"/>
                </a:solidFill>
                <a:latin typeface="Times New Roman" pitchFamily="18" charset="0"/>
              </a:rPr>
              <a:t>      Cho biết mỗi sự việc kể trong đoạn văn nào.</a:t>
            </a:r>
            <a:endParaRPr lang="en-US" sz="2000">
              <a:latin typeface="Times New Roman" pitchFamily="18" charset="0"/>
            </a:endParaRPr>
          </a:p>
        </p:txBody>
      </p:sp>
      <p:sp>
        <p:nvSpPr>
          <p:cNvPr id="2" name="Subtitle 3"/>
          <p:cNvSpPr txBox="1">
            <a:spLocks/>
          </p:cNvSpPr>
          <p:nvPr/>
        </p:nvSpPr>
        <p:spPr>
          <a:xfrm>
            <a:off x="0" y="1905000"/>
            <a:ext cx="8610600" cy="533400"/>
          </a:xfrm>
          <a:prstGeom prst="rect">
            <a:avLst/>
          </a:prstGeom>
        </p:spPr>
        <p:txBody>
          <a:bodyPr/>
          <a:lstStyle/>
          <a:p>
            <a:pPr marL="342900" indent="-342900" eaLnBrk="0" hangingPunct="0">
              <a:spcBef>
                <a:spcPct val="20000"/>
              </a:spcBef>
              <a:buClr>
                <a:schemeClr val="hlink"/>
              </a:buClr>
              <a:buSzPct val="120000"/>
            </a:pPr>
            <a:r>
              <a:rPr lang="en-US" sz="2000" b="1">
                <a:solidFill>
                  <a:srgbClr val="00004D"/>
                </a:solidFill>
                <a:latin typeface="Times New Roman" pitchFamily="18" charset="0"/>
              </a:rPr>
              <a:t>2</a:t>
            </a:r>
            <a:r>
              <a:rPr lang="en-US" sz="2000">
                <a:solidFill>
                  <a:srgbClr val="00004D"/>
                </a:solidFill>
                <a:latin typeface="Times New Roman" pitchFamily="18" charset="0"/>
              </a:rPr>
              <a:t>. </a:t>
            </a:r>
            <a:r>
              <a:rPr lang="en-US" sz="2000" b="1">
                <a:solidFill>
                  <a:srgbClr val="161616"/>
                </a:solidFill>
                <a:latin typeface="Times New Roman" pitchFamily="18" charset="0"/>
              </a:rPr>
              <a:t>Dấu hiệu nào giúp em nhận ra chỗ mở đầu và kết thúc đoạn văn.</a:t>
            </a:r>
          </a:p>
        </p:txBody>
      </p:sp>
      <p:sp>
        <p:nvSpPr>
          <p:cNvPr id="3" name="Rectangle 7"/>
          <p:cNvSpPr>
            <a:spLocks noChangeArrowheads="1"/>
          </p:cNvSpPr>
          <p:nvPr/>
        </p:nvSpPr>
        <p:spPr bwMode="auto">
          <a:xfrm>
            <a:off x="381000" y="2362200"/>
            <a:ext cx="8305800" cy="762000"/>
          </a:xfrm>
          <a:prstGeom prst="rect">
            <a:avLst/>
          </a:prstGeom>
          <a:noFill/>
          <a:ln w="9525">
            <a:noFill/>
            <a:miter lim="800000"/>
            <a:headEnd/>
            <a:tailEnd/>
          </a:ln>
        </p:spPr>
        <p:txBody>
          <a:bodyPr lIns="68580" tIns="0" rIns="68580" bIns="0"/>
          <a:lstStyle/>
          <a:p>
            <a:pPr algn="just"/>
            <a:r>
              <a:rPr lang="en-US" sz="2000" b="1" i="1">
                <a:solidFill>
                  <a:srgbClr val="FF0000"/>
                </a:solidFill>
                <a:latin typeface="Times New Roman" pitchFamily="18" charset="0"/>
              </a:rPr>
              <a:t>+ Chỗ mở đầu đoạn văn là chỗ đầu dòng viết lùi vào 1ô.</a:t>
            </a:r>
          </a:p>
          <a:p>
            <a:pPr algn="just"/>
            <a:r>
              <a:rPr lang="en-US" sz="2000" b="1" i="1">
                <a:solidFill>
                  <a:srgbClr val="FF0000"/>
                </a:solidFill>
                <a:latin typeface="Times New Roman" pitchFamily="18" charset="0"/>
              </a:rPr>
              <a:t>+ Chỗ kết thúc đoạn văn là chỗ chấm xuống dòng.</a:t>
            </a:r>
          </a:p>
        </p:txBody>
      </p:sp>
      <p:sp>
        <p:nvSpPr>
          <p:cNvPr id="51208" name="Rectangle 8"/>
          <p:cNvSpPr>
            <a:spLocks noChangeArrowheads="1"/>
          </p:cNvSpPr>
          <p:nvPr/>
        </p:nvSpPr>
        <p:spPr bwMode="auto">
          <a:xfrm>
            <a:off x="0" y="2971800"/>
            <a:ext cx="8610600" cy="701675"/>
          </a:xfrm>
          <a:prstGeom prst="rect">
            <a:avLst/>
          </a:prstGeom>
          <a:noFill/>
          <a:ln w="9525">
            <a:noFill/>
            <a:miter lim="800000"/>
            <a:headEnd/>
            <a:tailEnd/>
          </a:ln>
          <a:effectLst/>
        </p:spPr>
        <p:txBody>
          <a:bodyPr>
            <a:spAutoFit/>
          </a:bodyPr>
          <a:lstStyle/>
          <a:p>
            <a:r>
              <a:rPr lang="en-US" sz="2000" b="1">
                <a:solidFill>
                  <a:srgbClr val="161616"/>
                </a:solidFill>
                <a:latin typeface="Times New Roman" pitchFamily="18" charset="0"/>
              </a:rPr>
              <a:t>3. Từ hai bài tập trên, hãy rút ra nhận xét:</a:t>
            </a:r>
          </a:p>
          <a:p>
            <a:r>
              <a:rPr lang="en-US" sz="2000" b="1">
                <a:solidFill>
                  <a:srgbClr val="161616"/>
                </a:solidFill>
                <a:latin typeface="Times New Roman" pitchFamily="18" charset="0"/>
              </a:rPr>
              <a:t>          a) Mỗi đoạn văn trong bài văn kể chuyện kể điều gì?</a:t>
            </a:r>
          </a:p>
        </p:txBody>
      </p:sp>
      <p:sp>
        <p:nvSpPr>
          <p:cNvPr id="51209" name="Rectangle 9"/>
          <p:cNvSpPr>
            <a:spLocks noChangeArrowheads="1"/>
          </p:cNvSpPr>
          <p:nvPr/>
        </p:nvSpPr>
        <p:spPr bwMode="auto">
          <a:xfrm>
            <a:off x="0" y="3581400"/>
            <a:ext cx="8686800" cy="701675"/>
          </a:xfrm>
          <a:prstGeom prst="rect">
            <a:avLst/>
          </a:prstGeom>
          <a:noFill/>
          <a:ln w="9525">
            <a:noFill/>
            <a:miter lim="800000"/>
            <a:headEnd/>
            <a:tailEnd/>
          </a:ln>
          <a:effectLst/>
        </p:spPr>
        <p:txBody>
          <a:bodyPr>
            <a:spAutoFit/>
          </a:bodyPr>
          <a:lstStyle/>
          <a:p>
            <a:r>
              <a:rPr lang="en-US" b="1">
                <a:latin typeface="Times New Roman" pitchFamily="18" charset="0"/>
              </a:rPr>
              <a:t> </a:t>
            </a:r>
            <a:r>
              <a:rPr lang="en-US" sz="2000" b="1" i="1">
                <a:solidFill>
                  <a:srgbClr val="FF0000"/>
                </a:solidFill>
                <a:latin typeface="Times New Roman" pitchFamily="18" charset="0"/>
              </a:rPr>
              <a:t>+ Mỗi đoạn văn trong bài văn kể chuyện kể một sự việc trong chuỗi sự việc làm nòng cốt cho diễn biến của truyện.  </a:t>
            </a:r>
          </a:p>
        </p:txBody>
      </p:sp>
      <p:sp>
        <p:nvSpPr>
          <p:cNvPr id="51212" name="Text Box 12"/>
          <p:cNvSpPr txBox="1">
            <a:spLocks noChangeArrowheads="1"/>
          </p:cNvSpPr>
          <p:nvPr/>
        </p:nvSpPr>
        <p:spPr bwMode="auto">
          <a:xfrm>
            <a:off x="657225" y="4230688"/>
            <a:ext cx="7086600" cy="396875"/>
          </a:xfrm>
          <a:prstGeom prst="rect">
            <a:avLst/>
          </a:prstGeom>
          <a:noFill/>
          <a:ln w="9525">
            <a:noFill/>
            <a:miter lim="800000"/>
            <a:headEnd/>
            <a:tailEnd/>
          </a:ln>
          <a:effectLst/>
        </p:spPr>
        <p:txBody>
          <a:bodyPr>
            <a:spAutoFit/>
          </a:bodyPr>
          <a:lstStyle/>
          <a:p>
            <a:r>
              <a:rPr lang="en-US" sz="2000" b="1">
                <a:solidFill>
                  <a:srgbClr val="161616"/>
                </a:solidFill>
                <a:latin typeface="Times New Roman" pitchFamily="18" charset="0"/>
              </a:rPr>
              <a:t>b) Đoạn văn được nhận ra nhờ dấu hiệu nào?</a:t>
            </a:r>
            <a:endParaRPr lang="en-US">
              <a:latin typeface="Times New Roman" pitchFamily="18" charset="0"/>
            </a:endParaRPr>
          </a:p>
        </p:txBody>
      </p:sp>
      <p:sp>
        <p:nvSpPr>
          <p:cNvPr id="51213" name="Rectangle 13"/>
          <p:cNvSpPr>
            <a:spLocks noChangeArrowheads="1"/>
          </p:cNvSpPr>
          <p:nvPr/>
        </p:nvSpPr>
        <p:spPr bwMode="auto">
          <a:xfrm>
            <a:off x="0" y="4549775"/>
            <a:ext cx="8904288" cy="396875"/>
          </a:xfrm>
          <a:prstGeom prst="rect">
            <a:avLst/>
          </a:prstGeom>
          <a:noFill/>
          <a:ln w="9525">
            <a:noFill/>
            <a:miter lim="800000"/>
            <a:headEnd/>
            <a:tailEnd/>
          </a:ln>
          <a:effectLst/>
        </p:spPr>
        <p:txBody>
          <a:bodyPr wrap="none">
            <a:spAutoFit/>
          </a:bodyPr>
          <a:lstStyle/>
          <a:p>
            <a:r>
              <a:rPr lang="en-US" sz="2000" b="1" i="1">
                <a:solidFill>
                  <a:srgbClr val="FF0000"/>
                </a:solidFill>
                <a:latin typeface="Times New Roman" pitchFamily="18" charset="0"/>
              </a:rPr>
              <a:t>+Chỗ mở đầu đoạn văn viết lùi vào một ô, hết một đoạn văn cần chấm xuống dòng.</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1208"/>
                                        </p:tgtEl>
                                        <p:attrNameLst>
                                          <p:attrName>style.visibility</p:attrName>
                                        </p:attrNameLst>
                                      </p:cBhvr>
                                      <p:to>
                                        <p:strVal val="visible"/>
                                      </p:to>
                                    </p:set>
                                    <p:animEffect transition="in" filter="box(in)">
                                      <p:cBhvr>
                                        <p:cTn id="12" dur="500"/>
                                        <p:tgtEl>
                                          <p:spTgt spid="5120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1212"/>
                                        </p:tgtEl>
                                        <p:attrNameLst>
                                          <p:attrName>style.visibility</p:attrName>
                                        </p:attrNameLst>
                                      </p:cBhvr>
                                      <p:to>
                                        <p:strVal val="visible"/>
                                      </p:to>
                                    </p:set>
                                    <p:animEffect transition="in" filter="box(in)">
                                      <p:cBhvr>
                                        <p:cTn id="15" dur="500"/>
                                        <p:tgtEl>
                                          <p:spTgt spid="51212"/>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51209"/>
                                        </p:tgtEl>
                                        <p:attrNameLst>
                                          <p:attrName>style.visibility</p:attrName>
                                        </p:attrNameLst>
                                      </p:cBhvr>
                                      <p:to>
                                        <p:strVal val="visible"/>
                                      </p:to>
                                    </p:set>
                                    <p:animEffect transition="in" filter="diamond(in)">
                                      <p:cBhvr>
                                        <p:cTn id="20" dur="2000"/>
                                        <p:tgtEl>
                                          <p:spTgt spid="51209"/>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13"/>
                                        </p:tgtEl>
                                        <p:attrNameLst>
                                          <p:attrName>style.visibility</p:attrName>
                                        </p:attrNameLst>
                                      </p:cBhvr>
                                      <p:to>
                                        <p:strVal val="visible"/>
                                      </p:to>
                                    </p:set>
                                    <p:animEffect transition="in" filter="box(in)">
                                      <p:cBhvr>
                                        <p:cTn id="25"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1208" grpId="0"/>
      <p:bldP spid="51209" grpId="0"/>
      <p:bldP spid="51212" grpId="0"/>
      <p:bldP spid="512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457200" y="2133600"/>
            <a:ext cx="8229600" cy="1981200"/>
          </a:xfrm>
          <a:solidFill>
            <a:srgbClr val="FFCCFF"/>
          </a:solidFill>
          <a:ln w="28575">
            <a:solidFill>
              <a:schemeClr val="tx1"/>
            </a:solidFill>
          </a:ln>
        </p:spPr>
        <p:txBody>
          <a:bodyPr/>
          <a:lstStyle/>
          <a:p>
            <a:pPr marL="762000" indent="-762000" algn="l"/>
            <a:r>
              <a:rPr lang="en-US" sz="2400" b="1"/>
              <a:t>Ghi nhớ:</a:t>
            </a:r>
            <a:br>
              <a:rPr lang="en-US" sz="2400" b="1"/>
            </a:br>
            <a:r>
              <a:rPr lang="en-US" sz="2400" b="1"/>
              <a:t>1. Một câu chuyện có thể gồm nhiều sự việc. Mỗi sự việc được kể thành một đoạn văn.</a:t>
            </a:r>
            <a:br>
              <a:rPr lang="en-US" sz="2400" b="1"/>
            </a:br>
            <a:r>
              <a:rPr lang="en-US" sz="2400" b="1"/>
              <a:t>2. Khi viết hết một đoạn văn, cần chấm xuống dòng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0420"/>
                                        </p:tgtEl>
                                        <p:attrNameLst>
                                          <p:attrName>style.visibility</p:attrName>
                                        </p:attrNameLst>
                                      </p:cBhvr>
                                      <p:to>
                                        <p:strVal val="visible"/>
                                      </p:to>
                                    </p:set>
                                    <p:animEffect transition="in" filter="plus(in)">
                                      <p:cBhvr>
                                        <p:cTn id="7" dur="2000"/>
                                        <p:tgtEl>
                                          <p:spTgt spid="60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0" name="Text Box 6"/>
          <p:cNvSpPr txBox="1">
            <a:spLocks noChangeArrowheads="1"/>
          </p:cNvSpPr>
          <p:nvPr/>
        </p:nvSpPr>
        <p:spPr bwMode="auto">
          <a:xfrm>
            <a:off x="0" y="1279525"/>
            <a:ext cx="2514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rPr>
              <a:t>III. Luyện tập.</a:t>
            </a:r>
          </a:p>
        </p:txBody>
      </p:sp>
      <p:sp>
        <p:nvSpPr>
          <p:cNvPr id="47111" name="Rectangle 7"/>
          <p:cNvSpPr>
            <a:spLocks noChangeArrowheads="1"/>
          </p:cNvSpPr>
          <p:nvPr/>
        </p:nvSpPr>
        <p:spPr bwMode="auto">
          <a:xfrm>
            <a:off x="152400" y="1736725"/>
            <a:ext cx="8991600" cy="1552575"/>
          </a:xfrm>
          <a:prstGeom prst="rect">
            <a:avLst/>
          </a:prstGeom>
          <a:noFill/>
          <a:ln w="9525">
            <a:noFill/>
            <a:miter lim="800000"/>
            <a:headEnd/>
            <a:tailEnd/>
          </a:ln>
          <a:effectLst/>
        </p:spPr>
        <p:txBody>
          <a:bodyPr>
            <a:spAutoFit/>
          </a:bodyPr>
          <a:lstStyle/>
          <a:p>
            <a:pPr algn="just"/>
            <a:r>
              <a:rPr lang="en-US" sz="2000" b="1">
                <a:latin typeface="Times New Roman" pitchFamily="18" charset="0"/>
              </a:rPr>
              <a:t>      </a:t>
            </a:r>
            <a:r>
              <a:rPr lang="en-US" sz="2400" b="1">
                <a:latin typeface="Times New Roman" pitchFamily="18" charset="0"/>
              </a:rPr>
              <a:t>Dưới đây là ba đoạn văn được viết theo cốt truyện </a:t>
            </a:r>
            <a:r>
              <a:rPr lang="en-US" sz="2400" b="1">
                <a:solidFill>
                  <a:srgbClr val="FF0000"/>
                </a:solidFill>
                <a:latin typeface="Times New Roman" pitchFamily="18" charset="0"/>
              </a:rPr>
              <a:t>Hai mẹ con và bà tiên </a:t>
            </a:r>
            <a:r>
              <a:rPr lang="en-US" sz="2400" b="1">
                <a:latin typeface="Times New Roman" pitchFamily="18" charset="0"/>
              </a:rPr>
              <a:t>trong đó có hai đoạn đã hoàn chỉnh, còn một đoạn mới chỉ có phần mở đầu và phần kết thúc. Hãy viết tiếp vào phần còn thiếu.</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7110"/>
                                        </p:tgtEl>
                                        <p:attrNameLst>
                                          <p:attrName>style.visibility</p:attrName>
                                        </p:attrNameLst>
                                      </p:cBhvr>
                                      <p:to>
                                        <p:strVal val="visible"/>
                                      </p:to>
                                    </p:set>
                                    <p:animEffect transition="in" filter="box(in)">
                                      <p:cBhvr>
                                        <p:cTn id="7" dur="500"/>
                                        <p:tgtEl>
                                          <p:spTgt spid="4711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7111"/>
                                        </p:tgtEl>
                                        <p:attrNameLst>
                                          <p:attrName>style.visibility</p:attrName>
                                        </p:attrNameLst>
                                      </p:cBhvr>
                                      <p:to>
                                        <p:strVal val="visible"/>
                                      </p:to>
                                    </p:set>
                                    <p:animEffect transition="in" filter="diamond(in)">
                                      <p:cBhvr>
                                        <p:cTn id="12" dur="2000"/>
                                        <p:tgtEl>
                                          <p:spTgt spid="47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p:bldP spid="47111"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9945"/>
  <p:tag name="VIOLETTITLE" val="đoạn văn trong bài văn kể chuyện"/>
  <p:tag name="VIOLETLESSON" val="10"/>
  <p:tag name="VIOLETCATID" val="8048924"/>
  <p:tag name="VIOLETSUBJECT" val="Tập làm văn 4"/>
  <p:tag name="VIOLETAUTHORID" val="6214700"/>
  <p:tag name="VIOLETAUTHORNAME" val="Hà Thị Hải Yến"/>
  <p:tag name="VIOLETAUTHORAVATAR" val="no_avatarf.jpg"/>
  <p:tag name="VIOLETAUTHORADDRESS" val="Trường tiểu học Dương Nội B - Hà Đông"/>
  <p:tag name="VIOLETDATE" val="2012-10-07 21:48:20"/>
  <p:tag name="VIOLETHIT" val="339"/>
  <p:tag name="VIOLETLIKE" val="0"/>
  <p:tag name="MMPROD_NEXTUNIQUEID" val="10011"/>
  <p:tag name="MMPROD_UIDATA" val="&lt;database version=&quot;7.0&quot;&gt;&lt;object type=&quot;1&quot; unique_id=&quot;10001&quot;&gt;&lt;object type=&quot;2&quot; unique_id=&quot;10245&quot;&gt;&lt;object type=&quot;3&quot; unique_id=&quot;10246&quot;&gt;&lt;property id=&quot;20148&quot; value=&quot;5&quot;/&gt;&lt;property id=&quot;20300&quot; value=&quot;Slide 3&quot;/&gt;&lt;property id=&quot;20307&quot; value=&quot;288&quot;/&gt;&lt;/object&gt;&lt;object type=&quot;3&quot; unique_id=&quot;10247&quot;&gt;&lt;property id=&quot;20148&quot; value=&quot;5&quot;/&gt;&lt;property id=&quot;20300&quot; value=&quot;Slide 2&quot;/&gt;&lt;property id=&quot;20307&quot; value=&quot;259&quot;/&gt;&lt;/object&gt;&lt;object type=&quot;3&quot; unique_id=&quot;10248&quot;&gt;&lt;property id=&quot;20148&quot; value=&quot;5&quot;/&gt;&lt;property id=&quot;20300&quot; value=&quot;Slide 4&quot;/&gt;&lt;property id=&quot;20307&quot; value=&quot;260&quot;/&gt;&lt;/object&gt;&lt;object type=&quot;3&quot; unique_id=&quot;10249&quot;&gt;&lt;property id=&quot;20148&quot; value=&quot;5&quot;/&gt;&lt;property id=&quot;20300&quot; value=&quot;Slide 5&quot;/&gt;&lt;property id=&quot;20307&quot; value=&quot;275&quot;/&gt;&lt;/object&gt;&lt;object type=&quot;3&quot; unique_id=&quot;10250&quot;&gt;&lt;property id=&quot;20148&quot; value=&quot;5&quot;/&gt;&lt;property id=&quot;20300&quot; value=&quot;Slide 6&quot;/&gt;&lt;property id=&quot;20307&quot; value=&quot;276&quot;/&gt;&lt;/object&gt;&lt;object type=&quot;3&quot; unique_id=&quot;10251&quot;&gt;&lt;property id=&quot;20148&quot; value=&quot;5&quot;/&gt;&lt;property id=&quot;20300&quot; value=&quot;Slide 7&quot;/&gt;&lt;property id=&quot;20307&quot; value=&quot;281&quot;/&gt;&lt;/object&gt;&lt;object type=&quot;3&quot; unique_id=&quot;10252&quot;&gt;&lt;property id=&quot;20148&quot; value=&quot;5&quot;/&gt;&lt;property id=&quot;20300&quot; value=&quot;Slide 8 - &amp;quot;Ghi nhớ:&amp;#x0D;&amp;#x0A;1. Một câu chuyện có thể gồm nhiều sự việc. Mỗi sự việc được kể thành một đoạn văn.&amp;#x0D;&amp;#x0A;2. Khi viết hết một đo&quot;/&gt;&lt;property id=&quot;20307&quot; value=&quot;286&quot;/&gt;&lt;/object&gt;&lt;object type=&quot;3&quot; unique_id=&quot;10253&quot;&gt;&lt;property id=&quot;20148&quot; value=&quot;5&quot;/&gt;&lt;property id=&quot;20300&quot; value=&quot;Slide 9&quot;/&gt;&lt;property id=&quot;20307&quot; value=&quot;279&quot;/&gt;&lt;/object&gt;&lt;object type=&quot;3&quot; unique_id=&quot;10254&quot;&gt;&lt;property id=&quot;20148&quot; value=&quot;5&quot;/&gt;&lt;property id=&quot;20300&quot; value=&quot;Slide 10&quot;/&gt;&lt;property id=&quot;20307&quot; value=&quot;268&quot;/&gt;&lt;/object&gt;&lt;object type=&quot;3&quot; unique_id=&quot;10255&quot;&gt;&lt;property id=&quot;20148&quot; value=&quot;5&quot;/&gt;&lt;property id=&quot;20300&quot; value=&quot;Slide 11&quot;/&gt;&lt;property id=&quot;20307&quot; value=&quot;269&quot;/&gt;&lt;/object&gt;&lt;object type=&quot;3&quot; unique_id=&quot;10256&quot;&gt;&lt;property id=&quot;20148&quot; value=&quot;5&quot;/&gt;&lt;property id=&quot;20300&quot; value=&quot;Slide 12&quot;/&gt;&lt;property id=&quot;20307&quot; value=&quot;287&quot;/&gt;&lt;/object&gt;&lt;object type=&quot;3&quot; unique_id=&quot;10257&quot;&gt;&lt;property id=&quot;20148&quot; value=&quot;5&quot;/&gt;&lt;property id=&quot;20300&quot; value=&quot;Slide 13&quot;/&gt;&lt;property id=&quot;20307&quot; value=&quot;290&quot;/&gt;&lt;/object&gt;&lt;object type=&quot;3&quot; unique_id=&quot;10463&quot;&gt;&lt;property id=&quot;20148&quot; value=&quot;5&quot;/&gt;&lt;property id=&quot;20300&quot; value=&quot;Slide 1&quot;/&gt;&lt;property id=&quot;20307&quot; value=&quot;291&quot;/&gt;&lt;/object&gt;&lt;/object&gt;&lt;object type=&quot;8&quot; unique_id=&quot;10271&quot;&gt;&lt;/object&gt;&lt;/object&gt;&lt;/database&gt;"/>
  <p:tag name="SECTOMILLISECCONVERTED" val="1"/>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5317320</TotalTime>
  <Words>1351</Words>
  <Application>Microsoft Office PowerPoint</Application>
  <PresentationFormat>On-screen Show (4:3)</PresentationFormat>
  <Paragraphs>95</Paragraphs>
  <Slides>13</Slides>
  <Notes>7</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Slide 1</vt:lpstr>
      <vt:lpstr>Slide 2</vt:lpstr>
      <vt:lpstr>Slide 3</vt:lpstr>
      <vt:lpstr>Slide 4</vt:lpstr>
      <vt:lpstr>Slide 5</vt:lpstr>
      <vt:lpstr>Slide 6</vt:lpstr>
      <vt:lpstr>Slide 7</vt:lpstr>
      <vt:lpstr>Ghi nhớ: 1. Một câu chuyện có thể gồm nhiều sự việc. Mỗi sự việc được kể thành một đoạn văn. 2. Khi viết hết một đoạn văn, cần chấm xuống dòng</vt:lpstr>
      <vt:lpstr>Slide 9</vt:lpstr>
      <vt:lpstr>Slide 10</vt:lpstr>
      <vt:lpstr>Slide 11</vt:lpstr>
      <vt:lpstr>Slide 12</vt:lpstr>
      <vt:lpstr>Slide 13</vt:lpstr>
    </vt:vector>
  </TitlesOfParts>
  <Company>nshm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Sangnshm</dc:creator>
  <cp:lastModifiedBy>AutoBVT</cp:lastModifiedBy>
  <cp:revision>95</cp:revision>
  <dcterms:created xsi:type="dcterms:W3CDTF">2002-08-11T17:21:06Z</dcterms:created>
  <dcterms:modified xsi:type="dcterms:W3CDTF">2016-01-20T08:49:51Z</dcterms:modified>
</cp:coreProperties>
</file>